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34475" cy="12179300" type="ledger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926"/>
    <a:srgbClr val="202D82"/>
    <a:srgbClr val="062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53" autoAdjust="0"/>
  </p:normalViewPr>
  <p:slideViewPr>
    <p:cSldViewPr snapToGrid="0">
      <p:cViewPr varScale="1">
        <p:scale>
          <a:sx n="46" d="100"/>
          <a:sy n="46" d="100"/>
        </p:scale>
        <p:origin x="2539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2756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0" cy="502756"/>
          </a:xfrm>
          <a:prstGeom prst="rect">
            <a:avLst/>
          </a:prstGeom>
        </p:spPr>
        <p:txBody>
          <a:bodyPr vert="horz" lIns="94220" tIns="47110" rIns="94220" bIns="47110" rtlCol="0"/>
          <a:lstStyle>
            <a:lvl1pPr algn="r">
              <a:defRPr sz="1200"/>
            </a:lvl1pPr>
          </a:lstStyle>
          <a:p>
            <a:fld id="{FAD4D1A1-36A6-4512-B34F-C5581BF07B44}" type="datetimeFigureOut">
              <a:rPr lang="es-BO" smtClean="0"/>
              <a:t>09/07/2026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2538"/>
            <a:ext cx="25352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0" tIns="47110" rIns="94220" bIns="4711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4220" tIns="47110" rIns="94220" bIns="4711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0" cy="502755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700" y="9517546"/>
            <a:ext cx="2984870" cy="502755"/>
          </a:xfrm>
          <a:prstGeom prst="rect">
            <a:avLst/>
          </a:prstGeom>
        </p:spPr>
        <p:txBody>
          <a:bodyPr vert="horz" lIns="94220" tIns="47110" rIns="94220" bIns="47110" rtlCol="0" anchor="b"/>
          <a:lstStyle>
            <a:lvl1pPr algn="r">
              <a:defRPr sz="1200"/>
            </a:lvl1pPr>
          </a:lstStyle>
          <a:p>
            <a:fld id="{C2C93F56-5160-44B4-89FE-254467B4249F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5924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93F56-5160-44B4-89FE-254467B4249F}" type="slidenum">
              <a:rPr lang="es-BO" smtClean="0"/>
              <a:t>13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7601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A125-B1DC-4DD5-A261-BF4C43A21BFA}" type="datetime1">
              <a:rPr lang="es-BO" smtClean="0"/>
              <a:t>09/07/2026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7A8-7B4B-4125-9D3E-E43EE818C28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7615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A14F-D2E5-4FD3-A3A8-DBCD0EBEF16B}" type="datetime1">
              <a:rPr lang="es-BO" smtClean="0"/>
              <a:t>09/07/2026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7A8-7B4B-4125-9D3E-E43EE818C28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7565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AE1A-A3CF-4F9D-B7E3-485754C8BBB8}" type="datetime1">
              <a:rPr lang="es-BO" smtClean="0"/>
              <a:t>09/07/2026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7A8-7B4B-4125-9D3E-E43EE818C28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46261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835E-0793-479D-AEA3-D547B6ABF1FC}" type="datetime1">
              <a:rPr lang="es-BO" smtClean="0"/>
              <a:t>09/07/2026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7A8-7B4B-4125-9D3E-E43EE818C28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7781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1854-4EEF-4A2B-9196-3D879D6BCEE2}" type="datetime1">
              <a:rPr lang="es-BO" smtClean="0"/>
              <a:t>09/07/2026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7A8-7B4B-4125-9D3E-E43EE818C28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4779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5641-83A0-4138-9933-32AF06745111}" type="datetime1">
              <a:rPr lang="es-BO" smtClean="0"/>
              <a:t>09/07/2026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7A8-7B4B-4125-9D3E-E43EE818C28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96408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7850-D873-432E-97FA-8A27CF429173}" type="datetime1">
              <a:rPr lang="es-BO" smtClean="0"/>
              <a:t>09/07/2026</a:t>
            </a:fld>
            <a:endParaRPr lang="es-B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7A8-7B4B-4125-9D3E-E43EE818C28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5944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72D6-93A4-4BCC-82AC-B7B0A3C30D2C}" type="datetime1">
              <a:rPr lang="es-BO" smtClean="0"/>
              <a:t>09/07/2026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7A8-7B4B-4125-9D3E-E43EE818C28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2580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FED7-5E54-46AB-9A12-FA12528B6C73}" type="datetime1">
              <a:rPr lang="es-BO" smtClean="0"/>
              <a:t>09/07/2026</a:t>
            </a:fld>
            <a:endParaRPr lang="es-B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7A8-7B4B-4125-9D3E-E43EE818C28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0442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92B9-C55F-44E1-8B12-7864D6199CBE}" type="datetime1">
              <a:rPr lang="es-BO" smtClean="0"/>
              <a:t>09/07/2026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7A8-7B4B-4125-9D3E-E43EE818C28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1102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E7FD-B9C4-4A28-B1CE-5E67E1C957FD}" type="datetime1">
              <a:rPr lang="es-BO" smtClean="0"/>
              <a:t>09/07/2026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57A8-7B4B-4125-9D3E-E43EE818C28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1185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B6F2-DC9F-4969-B24E-8ED984AD6CCD}" type="datetime1">
              <a:rPr lang="es-BO" smtClean="0"/>
              <a:t>09/07/2026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257A8-7B4B-4125-9D3E-E43EE818C28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56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.pn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2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47E66E-7FE2-4058-88DB-2F56EB930590}"/>
              </a:ext>
            </a:extLst>
          </p:cNvPr>
          <p:cNvSpPr/>
          <p:nvPr/>
        </p:nvSpPr>
        <p:spPr>
          <a:xfrm rot="19038141">
            <a:off x="-2088805" y="-96337"/>
            <a:ext cx="8449727" cy="18049351"/>
          </a:xfrm>
          <a:custGeom>
            <a:avLst/>
            <a:gdLst>
              <a:gd name="connsiteX0" fmla="*/ 0 w 7610237"/>
              <a:gd name="connsiteY0" fmla="*/ 0 h 18049351"/>
              <a:gd name="connsiteX1" fmla="*/ 7610237 w 7610237"/>
              <a:gd name="connsiteY1" fmla="*/ 0 h 18049351"/>
              <a:gd name="connsiteX2" fmla="*/ 7610237 w 7610237"/>
              <a:gd name="connsiteY2" fmla="*/ 18049351 h 18049351"/>
              <a:gd name="connsiteX3" fmla="*/ 0 w 7610237"/>
              <a:gd name="connsiteY3" fmla="*/ 18049351 h 18049351"/>
              <a:gd name="connsiteX4" fmla="*/ 0 w 7610237"/>
              <a:gd name="connsiteY4" fmla="*/ 0 h 18049351"/>
              <a:gd name="connsiteX0" fmla="*/ 0 w 7610237"/>
              <a:gd name="connsiteY0" fmla="*/ 0 h 18049351"/>
              <a:gd name="connsiteX1" fmla="*/ 7610237 w 7610237"/>
              <a:gd name="connsiteY1" fmla="*/ 0 h 18049351"/>
              <a:gd name="connsiteX2" fmla="*/ 7118602 w 7610237"/>
              <a:gd name="connsiteY2" fmla="*/ 10216149 h 18049351"/>
              <a:gd name="connsiteX3" fmla="*/ 7610237 w 7610237"/>
              <a:gd name="connsiteY3" fmla="*/ 18049351 h 18049351"/>
              <a:gd name="connsiteX4" fmla="*/ 0 w 7610237"/>
              <a:gd name="connsiteY4" fmla="*/ 18049351 h 18049351"/>
              <a:gd name="connsiteX5" fmla="*/ 0 w 7610237"/>
              <a:gd name="connsiteY5" fmla="*/ 0 h 18049351"/>
              <a:gd name="connsiteX0" fmla="*/ 0 w 8449727"/>
              <a:gd name="connsiteY0" fmla="*/ 0 h 18049351"/>
              <a:gd name="connsiteX1" fmla="*/ 7610237 w 8449727"/>
              <a:gd name="connsiteY1" fmla="*/ 0 h 18049351"/>
              <a:gd name="connsiteX2" fmla="*/ 7118602 w 8449727"/>
              <a:gd name="connsiteY2" fmla="*/ 10216149 h 18049351"/>
              <a:gd name="connsiteX3" fmla="*/ 7610237 w 8449727"/>
              <a:gd name="connsiteY3" fmla="*/ 18049351 h 18049351"/>
              <a:gd name="connsiteX4" fmla="*/ 0 w 8449727"/>
              <a:gd name="connsiteY4" fmla="*/ 18049351 h 18049351"/>
              <a:gd name="connsiteX5" fmla="*/ 0 w 8449727"/>
              <a:gd name="connsiteY5" fmla="*/ 0 h 18049351"/>
              <a:gd name="connsiteX0" fmla="*/ 0 w 8449727"/>
              <a:gd name="connsiteY0" fmla="*/ 0 h 18049351"/>
              <a:gd name="connsiteX1" fmla="*/ 7610237 w 8449727"/>
              <a:gd name="connsiteY1" fmla="*/ 0 h 18049351"/>
              <a:gd name="connsiteX2" fmla="*/ 7118602 w 8449727"/>
              <a:gd name="connsiteY2" fmla="*/ 10216149 h 18049351"/>
              <a:gd name="connsiteX3" fmla="*/ 7610237 w 8449727"/>
              <a:gd name="connsiteY3" fmla="*/ 18049351 h 18049351"/>
              <a:gd name="connsiteX4" fmla="*/ 0 w 8449727"/>
              <a:gd name="connsiteY4" fmla="*/ 18049351 h 18049351"/>
              <a:gd name="connsiteX5" fmla="*/ 0 w 8449727"/>
              <a:gd name="connsiteY5" fmla="*/ 0 h 1804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9727" h="18049351">
                <a:moveTo>
                  <a:pt x="0" y="0"/>
                </a:moveTo>
                <a:lnTo>
                  <a:pt x="7610237" y="0"/>
                </a:lnTo>
                <a:cubicBezTo>
                  <a:pt x="7607076" y="3013275"/>
                  <a:pt x="4239436" y="4769573"/>
                  <a:pt x="7118602" y="10216149"/>
                </a:cubicBezTo>
                <a:cubicBezTo>
                  <a:pt x="9890822" y="15761760"/>
                  <a:pt x="7446359" y="15438284"/>
                  <a:pt x="7610237" y="18049351"/>
                </a:cubicBezTo>
                <a:lnTo>
                  <a:pt x="0" y="18049351"/>
                </a:lnTo>
                <a:lnTo>
                  <a:pt x="0" y="0"/>
                </a:lnTo>
                <a:close/>
              </a:path>
            </a:pathLst>
          </a:custGeom>
          <a:solidFill>
            <a:srgbClr val="062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E554496-CEF4-4E30-8598-A3E65992FCBE}"/>
              </a:ext>
            </a:extLst>
          </p:cNvPr>
          <p:cNvSpPr/>
          <p:nvPr/>
        </p:nvSpPr>
        <p:spPr>
          <a:xfrm rot="15103380">
            <a:off x="9493288" y="166228"/>
            <a:ext cx="10323475" cy="4828033"/>
          </a:xfrm>
          <a:prstGeom prst="rect">
            <a:avLst/>
          </a:pr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03EA9CB-FDA2-4DC4-9878-4FBAC9E01C13}"/>
              </a:ext>
            </a:extLst>
          </p:cNvPr>
          <p:cNvSpPr/>
          <p:nvPr/>
        </p:nvSpPr>
        <p:spPr>
          <a:xfrm rot="19038141">
            <a:off x="-7656249" y="9307134"/>
            <a:ext cx="5538243" cy="5744331"/>
          </a:xfrm>
          <a:prstGeom prst="rect">
            <a:avLst/>
          </a:prstGeom>
          <a:solidFill>
            <a:srgbClr val="062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3062CB0-34CE-4E2C-B080-30B84F1B9861}"/>
              </a:ext>
            </a:extLst>
          </p:cNvPr>
          <p:cNvSpPr/>
          <p:nvPr/>
        </p:nvSpPr>
        <p:spPr>
          <a:xfrm rot="19038141">
            <a:off x="-2704514" y="16764"/>
            <a:ext cx="3842503" cy="3535679"/>
          </a:xfrm>
          <a:prstGeom prst="rect">
            <a:avLst/>
          </a:pr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028" name="Picture 4" descr="No hay ninguna descripción de la foto disponible.">
            <a:extLst>
              <a:ext uri="{FF2B5EF4-FFF2-40B4-BE49-F238E27FC236}">
                <a16:creationId xmlns:a16="http://schemas.microsoft.com/office/drawing/2014/main" id="{286247A5-E618-4E89-8ABA-12F47271A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7636" r="15735" b="16593"/>
          <a:stretch/>
        </p:blipFill>
        <p:spPr bwMode="auto">
          <a:xfrm>
            <a:off x="1396689" y="7898326"/>
            <a:ext cx="3489159" cy="36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63CBEE8-EDA4-4C35-8E8B-C0896FBDA351}"/>
              </a:ext>
            </a:extLst>
          </p:cNvPr>
          <p:cNvSpPr txBox="1"/>
          <p:nvPr/>
        </p:nvSpPr>
        <p:spPr>
          <a:xfrm>
            <a:off x="-783263" y="1238217"/>
            <a:ext cx="90638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>
                <a:solidFill>
                  <a:srgbClr val="82B926"/>
                </a:solidFill>
                <a:latin typeface="Gilroy-Black" panose="00000A00000000000000" pitchFamily="2" charset="0"/>
              </a:defRPr>
            </a:lvl1pPr>
          </a:lstStyle>
          <a:p>
            <a:pPr algn="r"/>
            <a:r>
              <a:rPr lang="es-ES" dirty="0">
                <a:solidFill>
                  <a:srgbClr val="062787"/>
                </a:solidFill>
                <a:highlight>
                  <a:srgbClr val="82B926"/>
                </a:highlight>
              </a:rPr>
              <a:t>TARIFARIO</a:t>
            </a:r>
            <a:r>
              <a:rPr lang="es-ES" sz="7200" dirty="0">
                <a:solidFill>
                  <a:srgbClr val="062787"/>
                </a:solidFill>
              </a:rPr>
              <a:t> </a:t>
            </a:r>
          </a:p>
          <a:p>
            <a:pPr algn="r"/>
            <a:r>
              <a:rPr lang="es-ES" sz="4800" dirty="0">
                <a:solidFill>
                  <a:srgbClr val="062787"/>
                </a:solidFill>
              </a:rPr>
              <a:t>DE TASAS DE INTERÉS </a:t>
            </a:r>
          </a:p>
          <a:p>
            <a:pPr algn="r"/>
            <a:r>
              <a:rPr lang="es-ES" sz="4800" dirty="0">
                <a:solidFill>
                  <a:srgbClr val="062787"/>
                </a:solidFill>
              </a:rPr>
              <a:t>Y COMISIONES </a:t>
            </a:r>
          </a:p>
          <a:p>
            <a:pPr algn="r"/>
            <a:r>
              <a:rPr lang="es-ES" sz="4800" dirty="0">
                <a:solidFill>
                  <a:srgbClr val="062787"/>
                </a:solidFill>
              </a:rPr>
              <a:t>POR SERVICIOS </a:t>
            </a:r>
          </a:p>
          <a:p>
            <a:pPr algn="r"/>
            <a:r>
              <a:rPr lang="es-ES" sz="3600" dirty="0">
                <a:solidFill>
                  <a:srgbClr val="062787"/>
                </a:solidFill>
              </a:rPr>
              <a:t>(Vigencia 2026)</a:t>
            </a:r>
            <a:endParaRPr lang="es-BO" sz="3600" dirty="0">
              <a:solidFill>
                <a:srgbClr val="062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1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3C5BD4-B5AC-418E-8D86-CC014A5A3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2" y="234562"/>
            <a:ext cx="2359742" cy="5000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83E844-758A-4AE3-B382-4819B7CD22E7}"/>
              </a:ext>
            </a:extLst>
          </p:cNvPr>
          <p:cNvSpPr txBox="1"/>
          <p:nvPr/>
        </p:nvSpPr>
        <p:spPr>
          <a:xfrm>
            <a:off x="3155656" y="211375"/>
            <a:ext cx="5710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TARIFARIO DE TASAS DE INTERÉS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Y COMISIONES POR SERVICIOS 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highlight>
                  <a:srgbClr val="82B926"/>
                </a:highlight>
                <a:latin typeface="Gilroy-Bold" panose="00000800000000000000" pitchFamily="2" charset="0"/>
              </a:rPr>
              <a:t>Vigencia: 16/04/2026 </a:t>
            </a:r>
            <a:endParaRPr lang="es-BO" sz="1400" dirty="0">
              <a:solidFill>
                <a:srgbClr val="062787"/>
              </a:solidFill>
              <a:highlight>
                <a:srgbClr val="82B926"/>
              </a:highlight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13C17A-3922-4A02-ACE1-495D44DFAD26}"/>
              </a:ext>
            </a:extLst>
          </p:cNvPr>
          <p:cNvSpPr txBox="1"/>
          <p:nvPr/>
        </p:nvSpPr>
        <p:spPr>
          <a:xfrm>
            <a:off x="319835" y="1959386"/>
            <a:ext cx="5473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62787"/>
                </a:solidFill>
                <a:latin typeface="Gilroy-Black" panose="00000A00000000000000" pitchFamily="2" charset="0"/>
              </a:rPr>
              <a:t>6. TARIFARIOS – CAJEROS AUTOMÁTICOS</a:t>
            </a:r>
            <a:endParaRPr lang="es-BO" sz="2000" b="1" dirty="0">
              <a:solidFill>
                <a:srgbClr val="062787"/>
              </a:solidFill>
              <a:latin typeface="Gilroy-Black" panose="00000A00000000000000" pitchFamily="2" charset="0"/>
            </a:endParaRPr>
          </a:p>
        </p:txBody>
      </p:sp>
      <p:sp>
        <p:nvSpPr>
          <p:cNvPr id="10" name="Rectángulo 72">
            <a:extLst>
              <a:ext uri="{FF2B5EF4-FFF2-40B4-BE49-F238E27FC236}">
                <a16:creationId xmlns:a16="http://schemas.microsoft.com/office/drawing/2014/main" id="{2646CD0E-14AF-46E1-B910-F114C9598DC3}"/>
              </a:ext>
            </a:extLst>
          </p:cNvPr>
          <p:cNvSpPr/>
          <p:nvPr/>
        </p:nvSpPr>
        <p:spPr>
          <a:xfrm>
            <a:off x="1" y="11257744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20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ED66294-76D8-40B8-973D-440F9113F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" y="11475965"/>
            <a:ext cx="3041639" cy="644528"/>
          </a:xfrm>
          <a:prstGeom prst="rect">
            <a:avLst/>
          </a:prstGeom>
        </p:spPr>
      </p:pic>
      <p:sp>
        <p:nvSpPr>
          <p:cNvPr id="13" name="Rectángulo 72">
            <a:extLst>
              <a:ext uri="{FF2B5EF4-FFF2-40B4-BE49-F238E27FC236}">
                <a16:creationId xmlns:a16="http://schemas.microsoft.com/office/drawing/2014/main" id="{71306A6E-07F9-4598-9DC5-C10FF6ECFD9B}"/>
              </a:ext>
            </a:extLst>
          </p:cNvPr>
          <p:cNvSpPr/>
          <p:nvPr/>
        </p:nvSpPr>
        <p:spPr>
          <a:xfrm flipH="1">
            <a:off x="-1245482" y="11546962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4" name="Marcador de número de diapositiva 17">
            <a:extLst>
              <a:ext uri="{FF2B5EF4-FFF2-40B4-BE49-F238E27FC236}">
                <a16:creationId xmlns:a16="http://schemas.microsoft.com/office/drawing/2014/main" id="{793668FF-706F-4230-870F-7F8BC925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9218" y="11633281"/>
            <a:ext cx="2055257" cy="648435"/>
          </a:xfrm>
        </p:spPr>
        <p:txBody>
          <a:bodyPr/>
          <a:lstStyle/>
          <a:p>
            <a:fld id="{566257A8-7B4B-4125-9D3E-E43EE818C28A}" type="slidenum">
              <a:rPr lang="es-BO" sz="1600" smtClean="0">
                <a:solidFill>
                  <a:schemeClr val="bg1"/>
                </a:solidFill>
                <a:latin typeface="Gilroy-Bold" panose="00000800000000000000" pitchFamily="2" charset="0"/>
              </a:rPr>
              <a:pPr/>
              <a:t>10</a:t>
            </a:fld>
            <a:endParaRPr lang="es-BO" sz="16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E5CCFF4-1DBD-43F4-9947-71865844D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36604"/>
              </p:ext>
            </p:extLst>
          </p:nvPr>
        </p:nvGraphicFramePr>
        <p:xfrm>
          <a:off x="437787" y="2898164"/>
          <a:ext cx="8140948" cy="265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Worksheet" r:id="rId4" imgW="6339982" imgH="2065036" progId="Excel.Sheet.8">
                  <p:embed/>
                </p:oleObj>
              </mc:Choice>
              <mc:Fallback>
                <p:oleObj name="Worksheet" r:id="rId4" imgW="6339982" imgH="206503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787" y="2898164"/>
                        <a:ext cx="8140948" cy="2651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65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3C5BD4-B5AC-418E-8D86-CC014A5A3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2" y="234562"/>
            <a:ext cx="2359742" cy="5000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83E844-758A-4AE3-B382-4819B7CD22E7}"/>
              </a:ext>
            </a:extLst>
          </p:cNvPr>
          <p:cNvSpPr txBox="1"/>
          <p:nvPr/>
        </p:nvSpPr>
        <p:spPr>
          <a:xfrm>
            <a:off x="3155656" y="211375"/>
            <a:ext cx="5710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TARIFARIO DE TASAS DE INTERÉS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Y COMISIONES POR SERVICIOS 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highlight>
                  <a:srgbClr val="82B926"/>
                </a:highlight>
                <a:latin typeface="Gilroy-Bold" panose="00000800000000000000" pitchFamily="2" charset="0"/>
              </a:rPr>
              <a:t>Vigencia: 16/04/2026 </a:t>
            </a:r>
            <a:endParaRPr lang="es-BO" sz="1400" dirty="0">
              <a:solidFill>
                <a:srgbClr val="062787"/>
              </a:solidFill>
              <a:highlight>
                <a:srgbClr val="82B926"/>
              </a:highlight>
              <a:latin typeface="Gilroy-Bold" panose="000008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9B16E0-12E4-4793-A065-AE722EC23F78}"/>
              </a:ext>
            </a:extLst>
          </p:cNvPr>
          <p:cNvSpPr txBox="1"/>
          <p:nvPr/>
        </p:nvSpPr>
        <p:spPr>
          <a:xfrm>
            <a:off x="319835" y="1959386"/>
            <a:ext cx="5473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62787"/>
                </a:solidFill>
                <a:latin typeface="Gilroy-Black" panose="00000A00000000000000" pitchFamily="2" charset="0"/>
              </a:rPr>
              <a:t>7. TARIFARIO – TARJETA DE DÉBITO</a:t>
            </a:r>
            <a:endParaRPr lang="es-BO" sz="2000" b="1" dirty="0">
              <a:solidFill>
                <a:srgbClr val="062787"/>
              </a:solidFill>
              <a:latin typeface="Gilroy-Black" panose="00000A00000000000000" pitchFamily="2" charset="0"/>
            </a:endParaRPr>
          </a:p>
        </p:txBody>
      </p:sp>
      <p:sp>
        <p:nvSpPr>
          <p:cNvPr id="9" name="Rectángulo 72">
            <a:extLst>
              <a:ext uri="{FF2B5EF4-FFF2-40B4-BE49-F238E27FC236}">
                <a16:creationId xmlns:a16="http://schemas.microsoft.com/office/drawing/2014/main" id="{D91634C4-BDE7-45E6-AC4B-297C97E323D4}"/>
              </a:ext>
            </a:extLst>
          </p:cNvPr>
          <p:cNvSpPr/>
          <p:nvPr/>
        </p:nvSpPr>
        <p:spPr>
          <a:xfrm>
            <a:off x="1" y="11257744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20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D0D11DC-6B49-4A80-9FB0-65282AA8D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" y="11475965"/>
            <a:ext cx="3041639" cy="644528"/>
          </a:xfrm>
          <a:prstGeom prst="rect">
            <a:avLst/>
          </a:prstGeom>
        </p:spPr>
      </p:pic>
      <p:sp>
        <p:nvSpPr>
          <p:cNvPr id="11" name="Rectángulo 72">
            <a:extLst>
              <a:ext uri="{FF2B5EF4-FFF2-40B4-BE49-F238E27FC236}">
                <a16:creationId xmlns:a16="http://schemas.microsoft.com/office/drawing/2014/main" id="{EF7BA3A7-B852-45D6-AD5D-844DAA471B51}"/>
              </a:ext>
            </a:extLst>
          </p:cNvPr>
          <p:cNvSpPr/>
          <p:nvPr/>
        </p:nvSpPr>
        <p:spPr>
          <a:xfrm flipH="1">
            <a:off x="-1245482" y="11546962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2" name="Marcador de número de diapositiva 17">
            <a:extLst>
              <a:ext uri="{FF2B5EF4-FFF2-40B4-BE49-F238E27FC236}">
                <a16:creationId xmlns:a16="http://schemas.microsoft.com/office/drawing/2014/main" id="{DD501587-E6E8-4098-9F88-6F576C11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9218" y="11633281"/>
            <a:ext cx="2055257" cy="648435"/>
          </a:xfrm>
        </p:spPr>
        <p:txBody>
          <a:bodyPr/>
          <a:lstStyle/>
          <a:p>
            <a:fld id="{566257A8-7B4B-4125-9D3E-E43EE818C28A}" type="slidenum">
              <a:rPr lang="es-BO" sz="1600" smtClean="0">
                <a:solidFill>
                  <a:schemeClr val="bg1"/>
                </a:solidFill>
                <a:latin typeface="Gilroy-Bold" panose="00000800000000000000" pitchFamily="2" charset="0"/>
              </a:rPr>
              <a:pPr/>
              <a:t>11</a:t>
            </a:fld>
            <a:endParaRPr lang="es-BO" sz="16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C1C8304-021D-4134-8B35-B133EC9444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34711"/>
              </p:ext>
            </p:extLst>
          </p:nvPr>
        </p:nvGraphicFramePr>
        <p:xfrm>
          <a:off x="521186" y="2648714"/>
          <a:ext cx="8092101" cy="368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Worksheet" r:id="rId4" imgW="8336351" imgH="3794949" progId="Excel.Sheet.8">
                  <p:embed/>
                </p:oleObj>
              </mc:Choice>
              <mc:Fallback>
                <p:oleObj name="Worksheet" r:id="rId4" imgW="8336351" imgH="379494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1186" y="2648714"/>
                        <a:ext cx="8092101" cy="3684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3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1528B7A-CD27-44CD-83A6-541A7D244F71}"/>
              </a:ext>
            </a:extLst>
          </p:cNvPr>
          <p:cNvCxnSpPr/>
          <p:nvPr/>
        </p:nvCxnSpPr>
        <p:spPr>
          <a:xfrm flipH="1">
            <a:off x="-2160096" y="441895"/>
            <a:ext cx="2619978" cy="3457342"/>
          </a:xfrm>
          <a:prstGeom prst="line">
            <a:avLst/>
          </a:prstGeom>
          <a:ln w="76200">
            <a:solidFill>
              <a:srgbClr val="82B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96F981-83D5-4EA3-A6B7-D77A04A82123}"/>
              </a:ext>
            </a:extLst>
          </p:cNvPr>
          <p:cNvCxnSpPr/>
          <p:nvPr/>
        </p:nvCxnSpPr>
        <p:spPr>
          <a:xfrm flipH="1">
            <a:off x="-2020050" y="950039"/>
            <a:ext cx="2619978" cy="3457342"/>
          </a:xfrm>
          <a:prstGeom prst="line">
            <a:avLst/>
          </a:prstGeom>
          <a:ln w="76200">
            <a:solidFill>
              <a:srgbClr val="062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F83E844-758A-4AE3-B382-4819B7CD22E7}"/>
              </a:ext>
            </a:extLst>
          </p:cNvPr>
          <p:cNvSpPr txBox="1"/>
          <p:nvPr/>
        </p:nvSpPr>
        <p:spPr>
          <a:xfrm>
            <a:off x="3155656" y="211375"/>
            <a:ext cx="5710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TARIFARIO DE TASAS DE INTERÉS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Y COMISIONES POR SERVICIOS 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highlight>
                  <a:srgbClr val="82B926"/>
                </a:highlight>
                <a:latin typeface="Gilroy-Bold" panose="00000800000000000000" pitchFamily="2" charset="0"/>
              </a:rPr>
              <a:t>Vigencia: 16/04/2026 </a:t>
            </a:r>
            <a:endParaRPr lang="es-BO" sz="1400" dirty="0">
              <a:solidFill>
                <a:srgbClr val="062787"/>
              </a:solidFill>
              <a:highlight>
                <a:srgbClr val="82B926"/>
              </a:highlight>
              <a:latin typeface="Gilroy-Bold" panose="000008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CB2C6B-C71A-4690-9126-87899F9DDBE7}"/>
              </a:ext>
            </a:extLst>
          </p:cNvPr>
          <p:cNvSpPr txBox="1"/>
          <p:nvPr/>
        </p:nvSpPr>
        <p:spPr>
          <a:xfrm>
            <a:off x="599928" y="1959387"/>
            <a:ext cx="6131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62787"/>
                </a:solidFill>
                <a:latin typeface="Gilroy-Black" panose="00000A00000000000000" pitchFamily="2" charset="0"/>
              </a:rPr>
              <a:t>8. TARIFARIO DE TRANSFERENCIAS ELECTRÓNICAS</a:t>
            </a:r>
            <a:endParaRPr lang="es-BO" sz="2000" b="1" dirty="0">
              <a:solidFill>
                <a:srgbClr val="062787"/>
              </a:solidFill>
              <a:latin typeface="Gilroy-Black" panose="00000A00000000000000" pitchFamily="2" charset="0"/>
            </a:endParaRP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A3BCCC4F-5F22-4984-897E-C6660DE19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798787"/>
              </p:ext>
            </p:extLst>
          </p:nvPr>
        </p:nvGraphicFramePr>
        <p:xfrm>
          <a:off x="727586" y="8941087"/>
          <a:ext cx="3839651" cy="1538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4" name="Worksheet" r:id="rId3" imgW="3114733" imgH="1247753" progId="Excel.Sheet.12">
                  <p:embed/>
                </p:oleObj>
              </mc:Choice>
              <mc:Fallback>
                <p:oleObj name="Worksheet" r:id="rId3" imgW="3114733" imgH="12477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7586" y="8941087"/>
                        <a:ext cx="3839651" cy="1538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E07BBFD3-8952-42FE-917B-4F294D60E66C}"/>
              </a:ext>
            </a:extLst>
          </p:cNvPr>
          <p:cNvSpPr txBox="1"/>
          <p:nvPr/>
        </p:nvSpPr>
        <p:spPr>
          <a:xfrm>
            <a:off x="632050" y="8322214"/>
            <a:ext cx="6131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62787"/>
                </a:solidFill>
                <a:latin typeface="Gilroy-Black" panose="00000A00000000000000" pitchFamily="2" charset="0"/>
              </a:rPr>
              <a:t>9. TARIFARIO CHEQUERAS</a:t>
            </a:r>
            <a:endParaRPr lang="es-BO" sz="2000" b="1" dirty="0">
              <a:solidFill>
                <a:srgbClr val="062787"/>
              </a:solidFill>
              <a:latin typeface="Gilroy-Black" panose="00000A00000000000000" pitchFamily="2" charset="0"/>
            </a:endParaRPr>
          </a:p>
        </p:txBody>
      </p:sp>
      <p:sp>
        <p:nvSpPr>
          <p:cNvPr id="13" name="Rectángulo 72">
            <a:extLst>
              <a:ext uri="{FF2B5EF4-FFF2-40B4-BE49-F238E27FC236}">
                <a16:creationId xmlns:a16="http://schemas.microsoft.com/office/drawing/2014/main" id="{AA70E7A3-62B8-49DE-A3D9-3BC3241C21FF}"/>
              </a:ext>
            </a:extLst>
          </p:cNvPr>
          <p:cNvSpPr/>
          <p:nvPr/>
        </p:nvSpPr>
        <p:spPr>
          <a:xfrm>
            <a:off x="1" y="11257744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20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8FF768B-6DBA-4982-96EF-99611DA7E5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" y="11475965"/>
            <a:ext cx="3041639" cy="644528"/>
          </a:xfrm>
          <a:prstGeom prst="rect">
            <a:avLst/>
          </a:prstGeom>
        </p:spPr>
      </p:pic>
      <p:sp>
        <p:nvSpPr>
          <p:cNvPr id="15" name="Rectángulo 72">
            <a:extLst>
              <a:ext uri="{FF2B5EF4-FFF2-40B4-BE49-F238E27FC236}">
                <a16:creationId xmlns:a16="http://schemas.microsoft.com/office/drawing/2014/main" id="{F837CC1D-BE88-4AC0-BFD8-AC1CF33A8539}"/>
              </a:ext>
            </a:extLst>
          </p:cNvPr>
          <p:cNvSpPr/>
          <p:nvPr/>
        </p:nvSpPr>
        <p:spPr>
          <a:xfrm flipH="1">
            <a:off x="-1245482" y="11546962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6" name="Marcador de número de diapositiva 17">
            <a:extLst>
              <a:ext uri="{FF2B5EF4-FFF2-40B4-BE49-F238E27FC236}">
                <a16:creationId xmlns:a16="http://schemas.microsoft.com/office/drawing/2014/main" id="{968B0267-A760-4FDD-B9D2-8828BFE6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9218" y="11633281"/>
            <a:ext cx="2055257" cy="648435"/>
          </a:xfrm>
        </p:spPr>
        <p:txBody>
          <a:bodyPr/>
          <a:lstStyle/>
          <a:p>
            <a:fld id="{566257A8-7B4B-4125-9D3E-E43EE818C28A}" type="slidenum">
              <a:rPr lang="es-BO" sz="1600" smtClean="0">
                <a:solidFill>
                  <a:schemeClr val="bg1"/>
                </a:solidFill>
                <a:latin typeface="Gilroy-Bold" panose="00000800000000000000" pitchFamily="2" charset="0"/>
              </a:rPr>
              <a:pPr/>
              <a:t>12</a:t>
            </a:fld>
            <a:endParaRPr lang="es-BO" sz="16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7AF8669-825B-45C5-889E-1C44BBEB6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26403"/>
              </p:ext>
            </p:extLst>
          </p:nvPr>
        </p:nvGraphicFramePr>
        <p:xfrm>
          <a:off x="739974" y="2648715"/>
          <a:ext cx="7515929" cy="4939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" name="Worksheet" r:id="rId6" imgW="6621957" imgH="4351083" progId="Excel.Sheet.8">
                  <p:embed/>
                </p:oleObj>
              </mc:Choice>
              <mc:Fallback>
                <p:oleObj name="Worksheet" r:id="rId6" imgW="6621957" imgH="435108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9974" y="2648715"/>
                        <a:ext cx="7515929" cy="4939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535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3C5BD4-B5AC-418E-8D86-CC014A5A3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2" y="234562"/>
            <a:ext cx="2359742" cy="5000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83E844-758A-4AE3-B382-4819B7CD22E7}"/>
              </a:ext>
            </a:extLst>
          </p:cNvPr>
          <p:cNvSpPr txBox="1"/>
          <p:nvPr/>
        </p:nvSpPr>
        <p:spPr>
          <a:xfrm>
            <a:off x="3155656" y="211375"/>
            <a:ext cx="5710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TARIFARIO DE TASAS DE INTERÉS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Y COMISIONES POR SERVICIOS 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highlight>
                  <a:srgbClr val="82B926"/>
                </a:highlight>
                <a:latin typeface="Gilroy-Bold" panose="00000800000000000000" pitchFamily="2" charset="0"/>
              </a:rPr>
              <a:t>Vigencia: 16/04/2026 </a:t>
            </a:r>
            <a:endParaRPr lang="es-BO" sz="1400" dirty="0">
              <a:solidFill>
                <a:srgbClr val="062787"/>
              </a:solidFill>
              <a:highlight>
                <a:srgbClr val="82B926"/>
              </a:highlight>
              <a:latin typeface="Gilroy-Bold" panose="000008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5F1177-D969-4776-BD51-8B13B0E9C946}"/>
              </a:ext>
            </a:extLst>
          </p:cNvPr>
          <p:cNvSpPr txBox="1"/>
          <p:nvPr/>
        </p:nvSpPr>
        <p:spPr>
          <a:xfrm>
            <a:off x="319835" y="1959386"/>
            <a:ext cx="6131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62787"/>
                </a:solidFill>
                <a:latin typeface="Gilroy-Black" panose="00000A00000000000000" pitchFamily="2" charset="0"/>
              </a:rPr>
              <a:t>10. TARIFARIO DE COMISIONES POR SERVICIOS</a:t>
            </a:r>
            <a:endParaRPr lang="es-BO" sz="2000" b="1" dirty="0">
              <a:solidFill>
                <a:srgbClr val="062787"/>
              </a:solidFill>
              <a:latin typeface="Gilroy-Black" panose="00000A00000000000000" pitchFamily="2" charset="0"/>
            </a:endParaRP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C1816702-A18E-4F31-8047-240830DBD6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958320"/>
              </p:ext>
            </p:extLst>
          </p:nvPr>
        </p:nvGraphicFramePr>
        <p:xfrm>
          <a:off x="319834" y="8063366"/>
          <a:ext cx="6935752" cy="170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" name="Worksheet" r:id="rId5" imgW="5657959" imgH="1390646" progId="Excel.Sheet.12">
                  <p:embed/>
                </p:oleObj>
              </mc:Choice>
              <mc:Fallback>
                <p:oleObj name="Worksheet" r:id="rId5" imgW="5657959" imgH="13906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834" y="8063366"/>
                        <a:ext cx="6935752" cy="1704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B2C3C5D5-C198-4014-A47B-36EB965CC52D}"/>
              </a:ext>
            </a:extLst>
          </p:cNvPr>
          <p:cNvSpPr txBox="1"/>
          <p:nvPr/>
        </p:nvSpPr>
        <p:spPr>
          <a:xfrm>
            <a:off x="237252" y="7483510"/>
            <a:ext cx="44653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62787"/>
                </a:solidFill>
                <a:latin typeface="Gilroy-Black" panose="00000A00000000000000" pitchFamily="2" charset="0"/>
              </a:rPr>
              <a:t>11. COMISIONES PAGO DE SUELDOS</a:t>
            </a:r>
            <a:endParaRPr lang="es-BO" sz="2000" b="1" dirty="0">
              <a:solidFill>
                <a:srgbClr val="062787"/>
              </a:solidFill>
              <a:latin typeface="Gilroy-Black" panose="00000A00000000000000" pitchFamily="2" charset="0"/>
            </a:endParaRPr>
          </a:p>
        </p:txBody>
      </p:sp>
      <p:sp>
        <p:nvSpPr>
          <p:cNvPr id="11" name="Rectángulo 72">
            <a:extLst>
              <a:ext uri="{FF2B5EF4-FFF2-40B4-BE49-F238E27FC236}">
                <a16:creationId xmlns:a16="http://schemas.microsoft.com/office/drawing/2014/main" id="{9BA69DDA-D2F2-4903-B2B4-077D6640482B}"/>
              </a:ext>
            </a:extLst>
          </p:cNvPr>
          <p:cNvSpPr/>
          <p:nvPr/>
        </p:nvSpPr>
        <p:spPr>
          <a:xfrm>
            <a:off x="1" y="11257744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20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DE9283B-F325-4550-9BC8-A9F72E0F2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" y="11475965"/>
            <a:ext cx="3041639" cy="644528"/>
          </a:xfrm>
          <a:prstGeom prst="rect">
            <a:avLst/>
          </a:prstGeom>
        </p:spPr>
      </p:pic>
      <p:sp>
        <p:nvSpPr>
          <p:cNvPr id="13" name="Rectángulo 72">
            <a:extLst>
              <a:ext uri="{FF2B5EF4-FFF2-40B4-BE49-F238E27FC236}">
                <a16:creationId xmlns:a16="http://schemas.microsoft.com/office/drawing/2014/main" id="{2214D752-38C7-43B2-9786-EA58BAD79A04}"/>
              </a:ext>
            </a:extLst>
          </p:cNvPr>
          <p:cNvSpPr/>
          <p:nvPr/>
        </p:nvSpPr>
        <p:spPr>
          <a:xfrm flipH="1">
            <a:off x="-1245482" y="11546962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4" name="Marcador de número de diapositiva 17">
            <a:extLst>
              <a:ext uri="{FF2B5EF4-FFF2-40B4-BE49-F238E27FC236}">
                <a16:creationId xmlns:a16="http://schemas.microsoft.com/office/drawing/2014/main" id="{9F9A9E4D-523D-4EDE-BA61-CA829619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9218" y="11633281"/>
            <a:ext cx="2055257" cy="648435"/>
          </a:xfrm>
        </p:spPr>
        <p:txBody>
          <a:bodyPr/>
          <a:lstStyle/>
          <a:p>
            <a:fld id="{566257A8-7B4B-4125-9D3E-E43EE818C28A}" type="slidenum">
              <a:rPr lang="es-BO" sz="1600" smtClean="0">
                <a:solidFill>
                  <a:schemeClr val="bg1"/>
                </a:solidFill>
                <a:latin typeface="Gilroy-Bold" panose="00000800000000000000" pitchFamily="2" charset="0"/>
              </a:rPr>
              <a:pPr/>
              <a:t>13</a:t>
            </a:fld>
            <a:endParaRPr lang="es-BO" sz="16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D3A43B4-6580-42AC-AA05-A11387A1FD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476131"/>
              </p:ext>
            </p:extLst>
          </p:nvPr>
        </p:nvGraphicFramePr>
        <p:xfrm>
          <a:off x="319834" y="2565825"/>
          <a:ext cx="8109272" cy="460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8" name="Worksheet" r:id="rId7" imgW="4815698" imgH="2735706" progId="Excel.Sheet.8">
                  <p:embed/>
                </p:oleObj>
              </mc:Choice>
              <mc:Fallback>
                <p:oleObj name="Worksheet" r:id="rId7" imgW="4815698" imgH="273570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9834" y="2565825"/>
                        <a:ext cx="8109272" cy="460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59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3C5BD4-B5AC-418E-8D86-CC014A5A3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2" y="234562"/>
            <a:ext cx="2359742" cy="5000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83E844-758A-4AE3-B382-4819B7CD22E7}"/>
              </a:ext>
            </a:extLst>
          </p:cNvPr>
          <p:cNvSpPr txBox="1"/>
          <p:nvPr/>
        </p:nvSpPr>
        <p:spPr>
          <a:xfrm>
            <a:off x="3155656" y="211375"/>
            <a:ext cx="5710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TARIFARIO DE TASAS DE INTERÉS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Y COMISIONES POR SERVICIOS 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highlight>
                  <a:srgbClr val="82B926"/>
                </a:highlight>
                <a:latin typeface="Gilroy-Bold" panose="00000800000000000000" pitchFamily="2" charset="0"/>
              </a:rPr>
              <a:t>Vigencia: 16/04/2026 </a:t>
            </a:r>
            <a:endParaRPr lang="es-BO" sz="1400" dirty="0">
              <a:solidFill>
                <a:srgbClr val="062787"/>
              </a:solidFill>
              <a:highlight>
                <a:srgbClr val="82B926"/>
              </a:highlight>
              <a:latin typeface="Gilroy-Bold" panose="00000800000000000000" pitchFamily="2" charset="0"/>
            </a:endParaRP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75C74DDD-A84A-468F-BE07-FAE028FC0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80948"/>
              </p:ext>
            </p:extLst>
          </p:nvPr>
        </p:nvGraphicFramePr>
        <p:xfrm>
          <a:off x="517999" y="2944051"/>
          <a:ext cx="7694976" cy="160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" name="Worksheet" r:id="rId4" imgW="6676914" imgH="1390646" progId="Excel.Sheet.12">
                  <p:embed/>
                </p:oleObj>
              </mc:Choice>
              <mc:Fallback>
                <p:oleObj name="Worksheet" r:id="rId4" imgW="6676914" imgH="13906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999" y="2944051"/>
                        <a:ext cx="7694976" cy="160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8799285-3AB4-4112-B332-9DBC4DAD5357}"/>
              </a:ext>
            </a:extLst>
          </p:cNvPr>
          <p:cNvSpPr txBox="1"/>
          <p:nvPr/>
        </p:nvSpPr>
        <p:spPr>
          <a:xfrm>
            <a:off x="319835" y="1959386"/>
            <a:ext cx="5821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62787"/>
                </a:solidFill>
                <a:latin typeface="Gilroy-Black" panose="00000A00000000000000" pitchFamily="2" charset="0"/>
              </a:rPr>
              <a:t>12. COMISIONES GIROS Y REMESAS</a:t>
            </a:r>
            <a:endParaRPr lang="es-BO" sz="2000" b="1" dirty="0">
              <a:solidFill>
                <a:srgbClr val="062787"/>
              </a:solidFill>
              <a:latin typeface="Gilroy-Black" panose="00000A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1BE6C4D-573A-49EA-8743-6CFA779F88EB}"/>
              </a:ext>
            </a:extLst>
          </p:cNvPr>
          <p:cNvSpPr txBox="1"/>
          <p:nvPr/>
        </p:nvSpPr>
        <p:spPr>
          <a:xfrm>
            <a:off x="1828800" y="2540232"/>
            <a:ext cx="54768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Gilroy-Black" panose="00000A00000000000000" pitchFamily="2" charset="0"/>
              </a:defRPr>
            </a:lvl1pPr>
          </a:lstStyle>
          <a:p>
            <a:r>
              <a:rPr lang="es-ES" b="1" dirty="0"/>
              <a:t>12.1</a:t>
            </a:r>
            <a:r>
              <a:rPr lang="es-ES" dirty="0"/>
              <a:t> MONEYGRAM</a:t>
            </a:r>
            <a:endParaRPr lang="es-B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75E15C7-ACA0-49B1-A38B-791BBFFCED7B}"/>
              </a:ext>
            </a:extLst>
          </p:cNvPr>
          <p:cNvSpPr txBox="1"/>
          <p:nvPr/>
        </p:nvSpPr>
        <p:spPr>
          <a:xfrm>
            <a:off x="1828800" y="5489748"/>
            <a:ext cx="54768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Gilroy-Black" panose="00000A00000000000000" pitchFamily="2" charset="0"/>
              </a:defRPr>
            </a:lvl1pPr>
          </a:lstStyle>
          <a:p>
            <a:r>
              <a:rPr lang="es-ES" b="1" dirty="0"/>
              <a:t>12.2 MORE</a:t>
            </a:r>
            <a:endParaRPr lang="es-BO" b="1" dirty="0"/>
          </a:p>
        </p:txBody>
      </p:sp>
      <p:sp>
        <p:nvSpPr>
          <p:cNvPr id="12" name="Rectángulo 72">
            <a:extLst>
              <a:ext uri="{FF2B5EF4-FFF2-40B4-BE49-F238E27FC236}">
                <a16:creationId xmlns:a16="http://schemas.microsoft.com/office/drawing/2014/main" id="{0982CA24-9521-4365-8D22-8D94CBB5D94D}"/>
              </a:ext>
            </a:extLst>
          </p:cNvPr>
          <p:cNvSpPr/>
          <p:nvPr/>
        </p:nvSpPr>
        <p:spPr>
          <a:xfrm>
            <a:off x="1" y="11257744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20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6BF8202-2707-4533-9068-0472317C0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" y="11475965"/>
            <a:ext cx="3041639" cy="644528"/>
          </a:xfrm>
          <a:prstGeom prst="rect">
            <a:avLst/>
          </a:prstGeom>
        </p:spPr>
      </p:pic>
      <p:sp>
        <p:nvSpPr>
          <p:cNvPr id="14" name="Rectángulo 72">
            <a:extLst>
              <a:ext uri="{FF2B5EF4-FFF2-40B4-BE49-F238E27FC236}">
                <a16:creationId xmlns:a16="http://schemas.microsoft.com/office/drawing/2014/main" id="{AA0C9E6A-55A0-4F4C-BB75-AB7D493A9F9B}"/>
              </a:ext>
            </a:extLst>
          </p:cNvPr>
          <p:cNvSpPr/>
          <p:nvPr/>
        </p:nvSpPr>
        <p:spPr>
          <a:xfrm flipH="1">
            <a:off x="-1245482" y="11546962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5" name="Marcador de número de diapositiva 17">
            <a:extLst>
              <a:ext uri="{FF2B5EF4-FFF2-40B4-BE49-F238E27FC236}">
                <a16:creationId xmlns:a16="http://schemas.microsoft.com/office/drawing/2014/main" id="{64B0627F-879F-47F4-942B-A3A2A5617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9218" y="11633281"/>
            <a:ext cx="2055257" cy="648435"/>
          </a:xfrm>
        </p:spPr>
        <p:txBody>
          <a:bodyPr/>
          <a:lstStyle/>
          <a:p>
            <a:fld id="{566257A8-7B4B-4125-9D3E-E43EE818C28A}" type="slidenum">
              <a:rPr lang="es-BO" sz="1600" smtClean="0">
                <a:solidFill>
                  <a:schemeClr val="bg1"/>
                </a:solidFill>
                <a:latin typeface="Gilroy-Bold" panose="00000800000000000000" pitchFamily="2" charset="0"/>
              </a:rPr>
              <a:pPr/>
              <a:t>14</a:t>
            </a:fld>
            <a:endParaRPr lang="es-BO" sz="16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8B088DF-5E7C-4EB8-9438-1A7E8A6EB8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90220"/>
              </p:ext>
            </p:extLst>
          </p:nvPr>
        </p:nvGraphicFramePr>
        <p:xfrm>
          <a:off x="517999" y="6350999"/>
          <a:ext cx="7811354" cy="2716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" name="Worksheet" r:id="rId6" imgW="6332326" imgH="2202054" progId="Excel.Sheet.8">
                  <p:embed/>
                </p:oleObj>
              </mc:Choice>
              <mc:Fallback>
                <p:oleObj name="Worksheet" r:id="rId6" imgW="6332326" imgH="22020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7999" y="6350999"/>
                        <a:ext cx="7811354" cy="2716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114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3C5BD4-B5AC-418E-8D86-CC014A5A3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2" y="234562"/>
            <a:ext cx="2359742" cy="5000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83E844-758A-4AE3-B382-4819B7CD22E7}"/>
              </a:ext>
            </a:extLst>
          </p:cNvPr>
          <p:cNvSpPr txBox="1"/>
          <p:nvPr/>
        </p:nvSpPr>
        <p:spPr>
          <a:xfrm>
            <a:off x="3155656" y="211375"/>
            <a:ext cx="5710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TARIFARIO DE TASAS DE INTERÉS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Y COMISIONES POR SERVICIOS 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highlight>
                  <a:srgbClr val="82B926"/>
                </a:highlight>
                <a:latin typeface="Gilroy-Bold" panose="00000800000000000000" pitchFamily="2" charset="0"/>
              </a:rPr>
              <a:t>Vigencia: 16/04/2026 </a:t>
            </a:r>
            <a:endParaRPr lang="es-BO" sz="1400" dirty="0">
              <a:solidFill>
                <a:srgbClr val="062787"/>
              </a:solidFill>
              <a:highlight>
                <a:srgbClr val="82B926"/>
              </a:highlight>
              <a:latin typeface="Gilroy-Bold" panose="000008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06F434-A0EF-45B8-856F-4C3FA82DD023}"/>
              </a:ext>
            </a:extLst>
          </p:cNvPr>
          <p:cNvSpPr txBox="1"/>
          <p:nvPr/>
        </p:nvSpPr>
        <p:spPr>
          <a:xfrm>
            <a:off x="319835" y="1959386"/>
            <a:ext cx="5821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62787"/>
                </a:solidFill>
                <a:latin typeface="Gilroy-Black" panose="00000A00000000000000" pitchFamily="2" charset="0"/>
              </a:rPr>
              <a:t>12. COMISIONES GIROS Y REMESAS</a:t>
            </a:r>
            <a:endParaRPr lang="es-BO" sz="2000" b="1" dirty="0">
              <a:solidFill>
                <a:srgbClr val="062787"/>
              </a:solidFill>
              <a:latin typeface="Gilroy-Black" panose="00000A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394ED69-5BC6-4BAC-8D6D-33616CF8F087}"/>
              </a:ext>
            </a:extLst>
          </p:cNvPr>
          <p:cNvSpPr txBox="1"/>
          <p:nvPr/>
        </p:nvSpPr>
        <p:spPr>
          <a:xfrm>
            <a:off x="1828800" y="2270850"/>
            <a:ext cx="54768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Gilroy-Black" panose="00000A00000000000000" pitchFamily="2" charset="0"/>
              </a:defRPr>
            </a:lvl1pPr>
          </a:lstStyle>
          <a:p>
            <a:r>
              <a:rPr lang="es-ES" dirty="0"/>
              <a:t>12.3 </a:t>
            </a:r>
            <a:r>
              <a:rPr lang="es-ES" b="1" dirty="0"/>
              <a:t>WESTERN</a:t>
            </a:r>
            <a:r>
              <a:rPr lang="es-ES" dirty="0"/>
              <a:t> UNIÓN</a:t>
            </a:r>
            <a:endParaRPr lang="es-BO" dirty="0"/>
          </a:p>
        </p:txBody>
      </p:sp>
      <p:sp>
        <p:nvSpPr>
          <p:cNvPr id="12" name="Rectángulo 72">
            <a:extLst>
              <a:ext uri="{FF2B5EF4-FFF2-40B4-BE49-F238E27FC236}">
                <a16:creationId xmlns:a16="http://schemas.microsoft.com/office/drawing/2014/main" id="{18355392-0532-41FA-BDEB-A927D0BB2118}"/>
              </a:ext>
            </a:extLst>
          </p:cNvPr>
          <p:cNvSpPr/>
          <p:nvPr/>
        </p:nvSpPr>
        <p:spPr>
          <a:xfrm>
            <a:off x="1" y="11257744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20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585A5A9-06C9-42B9-A2DE-1107EB9D9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" y="11475965"/>
            <a:ext cx="3041639" cy="644528"/>
          </a:xfrm>
          <a:prstGeom prst="rect">
            <a:avLst/>
          </a:prstGeom>
        </p:spPr>
      </p:pic>
      <p:sp>
        <p:nvSpPr>
          <p:cNvPr id="14" name="Rectángulo 72">
            <a:extLst>
              <a:ext uri="{FF2B5EF4-FFF2-40B4-BE49-F238E27FC236}">
                <a16:creationId xmlns:a16="http://schemas.microsoft.com/office/drawing/2014/main" id="{17622028-42B8-4436-9DEA-D18DAFCCDEE7}"/>
              </a:ext>
            </a:extLst>
          </p:cNvPr>
          <p:cNvSpPr/>
          <p:nvPr/>
        </p:nvSpPr>
        <p:spPr>
          <a:xfrm flipH="1">
            <a:off x="-1245482" y="11546962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5" name="Marcador de número de diapositiva 17">
            <a:extLst>
              <a:ext uri="{FF2B5EF4-FFF2-40B4-BE49-F238E27FC236}">
                <a16:creationId xmlns:a16="http://schemas.microsoft.com/office/drawing/2014/main" id="{BD5D90E6-AC70-4616-A500-1F9A6691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9218" y="11633281"/>
            <a:ext cx="2055257" cy="648435"/>
          </a:xfrm>
        </p:spPr>
        <p:txBody>
          <a:bodyPr/>
          <a:lstStyle/>
          <a:p>
            <a:fld id="{566257A8-7B4B-4125-9D3E-E43EE818C28A}" type="slidenum">
              <a:rPr lang="es-BO" sz="1600" smtClean="0">
                <a:solidFill>
                  <a:schemeClr val="bg1"/>
                </a:solidFill>
                <a:latin typeface="Gilroy-Bold" panose="00000800000000000000" pitchFamily="2" charset="0"/>
              </a:rPr>
              <a:pPr/>
              <a:t>15</a:t>
            </a:fld>
            <a:endParaRPr lang="es-BO" sz="16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AA23A35-120A-443D-9756-D73502EED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495003"/>
              </p:ext>
            </p:extLst>
          </p:nvPr>
        </p:nvGraphicFramePr>
        <p:xfrm>
          <a:off x="1417123" y="2577717"/>
          <a:ext cx="6038754" cy="8651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Worksheet" r:id="rId4" imgW="4899483" imgH="7018067" progId="Excel.Sheet.8">
                  <p:embed/>
                </p:oleObj>
              </mc:Choice>
              <mc:Fallback>
                <p:oleObj name="Worksheet" r:id="rId4" imgW="4899483" imgH="701806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7123" y="2577717"/>
                        <a:ext cx="6038754" cy="8651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149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3C5BD4-B5AC-418E-8D86-CC014A5A3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2" y="234562"/>
            <a:ext cx="2359742" cy="5000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83E844-758A-4AE3-B382-4819B7CD22E7}"/>
              </a:ext>
            </a:extLst>
          </p:cNvPr>
          <p:cNvSpPr txBox="1"/>
          <p:nvPr/>
        </p:nvSpPr>
        <p:spPr>
          <a:xfrm>
            <a:off x="3155656" y="211375"/>
            <a:ext cx="5710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TARIFARIO DE TASAS DE INTERÉS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Y COMISIONES POR SERVICIOS 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highlight>
                  <a:srgbClr val="82B926"/>
                </a:highlight>
                <a:latin typeface="Gilroy-Bold" panose="00000800000000000000" pitchFamily="2" charset="0"/>
              </a:rPr>
              <a:t>Vigencia: 16/04/2026 </a:t>
            </a:r>
            <a:endParaRPr lang="es-BO" sz="1400" dirty="0">
              <a:solidFill>
                <a:srgbClr val="062787"/>
              </a:solidFill>
              <a:highlight>
                <a:srgbClr val="82B926"/>
              </a:highlight>
              <a:latin typeface="Gilroy-Bold" panose="000008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42D171-F9B6-4FDF-AD6D-9C49AE0F4DEC}"/>
              </a:ext>
            </a:extLst>
          </p:cNvPr>
          <p:cNvSpPr txBox="1"/>
          <p:nvPr/>
        </p:nvSpPr>
        <p:spPr>
          <a:xfrm>
            <a:off x="643690" y="3301122"/>
            <a:ext cx="57607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i="1" dirty="0">
                <a:effectLst/>
                <a:latin typeface="Gilroy-Medium" panose="00000600000000000000" pitchFamily="2" charset="0"/>
              </a:rPr>
              <a:t>Fines de semana y feriados un solo ciclo de 00:01 a 23:55&lt;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DF0A9A-AFFB-460A-B1BD-ABC904718A56}"/>
              </a:ext>
            </a:extLst>
          </p:cNvPr>
          <p:cNvSpPr txBox="1"/>
          <p:nvPr/>
        </p:nvSpPr>
        <p:spPr>
          <a:xfrm>
            <a:off x="627995" y="3897842"/>
            <a:ext cx="7878485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bg1">
                    <a:lumMod val="85000"/>
                  </a:schemeClr>
                </a:solidFill>
                <a:effectLst/>
                <a:highlight>
                  <a:srgbClr val="202D82"/>
                </a:highlight>
                <a:latin typeface="Gilroy-Black" panose="00000A00000000000000" pitchFamily="2" charset="0"/>
              </a:rPr>
              <a:t>HORARIOS DE RECEPCION DE CHEQUES A NIVEL NACIONAL</a:t>
            </a:r>
            <a:br>
              <a:rPr lang="es-ES" sz="1600" dirty="0">
                <a:effectLst/>
                <a:latin typeface="Gilroy-Black" panose="00000A00000000000000" pitchFamily="2" charset="0"/>
              </a:rPr>
            </a:br>
            <a:endParaRPr lang="es-ES" sz="1600" dirty="0">
              <a:effectLst/>
              <a:latin typeface="Gilroy-Black" panose="00000A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i="1" dirty="0">
                <a:effectLst/>
                <a:latin typeface="Gilroy-Bold" panose="00000800000000000000" pitchFamily="2" charset="0"/>
              </a:rPr>
              <a:t>Cheques propios</a:t>
            </a:r>
            <a:br>
              <a:rPr lang="es-ES" sz="1600" dirty="0">
                <a:effectLst/>
                <a:latin typeface="Gilroy-Bold" panose="00000800000000000000" pitchFamily="2" charset="0"/>
              </a:rPr>
            </a:br>
            <a:r>
              <a:rPr lang="es-ES" sz="1600" dirty="0">
                <a:effectLst/>
                <a:latin typeface="Gilroy-Medium" panose="00000600000000000000" pitchFamily="2" charset="0"/>
              </a:rPr>
              <a:t>Horario de atención de la Cooperativa, de 08:30 a 16:00 horas.</a:t>
            </a:r>
            <a:endParaRPr lang="es-ES" sz="1600" dirty="0">
              <a:latin typeface="Gilroy-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i="1" dirty="0">
                <a:latin typeface="Gilroy-Bold" panose="00000800000000000000" pitchFamily="2" charset="0"/>
              </a:rPr>
              <a:t>Cheques Ajenos y/o visados</a:t>
            </a:r>
            <a:br>
              <a:rPr lang="es-ES" sz="1600" dirty="0">
                <a:effectLst/>
                <a:latin typeface="Gilroy-Medium" panose="00000600000000000000" pitchFamily="2" charset="0"/>
              </a:rPr>
            </a:br>
            <a:endParaRPr lang="es-ES" sz="1600" dirty="0">
              <a:effectLst/>
              <a:latin typeface="Gilroy-Medium" panose="00000600000000000000" pitchFamily="2" charset="0"/>
            </a:endParaRPr>
          </a:p>
          <a:p>
            <a:r>
              <a:rPr lang="es-ES" sz="1600" dirty="0">
                <a:effectLst/>
                <a:latin typeface="Gilroy-Medium" panose="00000600000000000000" pitchFamily="2" charset="0"/>
              </a:rPr>
              <a:t>Horario de atención de la Cooperativa con las siguientes</a:t>
            </a:r>
            <a:r>
              <a:rPr lang="es-ES" sz="1600" dirty="0">
                <a:solidFill>
                  <a:schemeClr val="bg1"/>
                </a:solidFill>
                <a:effectLst/>
                <a:latin typeface="Gilroy-Medium" panose="00000600000000000000" pitchFamily="2" charset="0"/>
              </a:rPr>
              <a:t> 00:01 A 13:00</a:t>
            </a:r>
            <a:r>
              <a:rPr lang="es-ES" sz="1600" dirty="0">
                <a:effectLst/>
                <a:latin typeface="Gilroy-Medium" panose="00000600000000000000" pitchFamily="2" charset="0"/>
              </a:rPr>
              <a:t> consideraciones:</a:t>
            </a:r>
          </a:p>
          <a:p>
            <a:br>
              <a:rPr lang="es-ES" sz="1600" dirty="0">
                <a:effectLst/>
                <a:latin typeface="Gilroy-Medium" panose="00000600000000000000" pitchFamily="2" charset="0"/>
              </a:rPr>
            </a:br>
            <a:r>
              <a:rPr lang="es-ES" sz="1600" dirty="0">
                <a:effectLst/>
                <a:highlight>
                  <a:srgbClr val="82B926"/>
                </a:highlight>
                <a:latin typeface="Gilroy-Black" panose="00000A00000000000000" pitchFamily="2" charset="0"/>
              </a:rPr>
              <a:t>En Oficina Central</a:t>
            </a:r>
          </a:p>
          <a:p>
            <a:endParaRPr lang="es-ES" sz="1600" dirty="0">
              <a:effectLst/>
              <a:highlight>
                <a:srgbClr val="82B926"/>
              </a:highlight>
              <a:latin typeface="Gilroy-Black" panose="00000A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Gilroy-Medium" panose="00000600000000000000" pitchFamily="2" charset="0"/>
              </a:rPr>
              <a:t>Los cheques ajenos y/o visados recibidos hasta hora horas 12:00 am, serán abonados en un tiempo máximo de 24 horas.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Gilroy-Medium" panose="00000600000000000000" pitchFamily="2" charset="0"/>
              </a:rPr>
              <a:t>Los cheques ajenos y/o visados entre horas 12:00 a 16:00, serán abonados en un tiempo máximo de 48 horas.</a:t>
            </a:r>
          </a:p>
          <a:p>
            <a:br>
              <a:rPr lang="es-ES" sz="1600" dirty="0">
                <a:effectLst/>
                <a:latin typeface="Gilroy-Medium" panose="00000600000000000000" pitchFamily="2" charset="0"/>
              </a:rPr>
            </a:br>
            <a:r>
              <a:rPr lang="es-ES" sz="1600" dirty="0">
                <a:highlight>
                  <a:srgbClr val="82B926"/>
                </a:highlight>
                <a:latin typeface="Gilroy-Black" panose="00000A00000000000000" pitchFamily="2" charset="0"/>
              </a:rPr>
              <a:t>En Agencias Urbanas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Gilroy-Medium" panose="000006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Gilroy-Medium" panose="00000600000000000000" pitchFamily="2" charset="0"/>
              </a:rPr>
              <a:t>Los cheques ajenos y/o visados recibidos hasta horas 11:00 am, serán abonado en un tiempo máximo de 24 horas.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Gilroy-Medium" panose="00000600000000000000" pitchFamily="2" charset="0"/>
              </a:rPr>
              <a:t>Los cheques ajenos y/o visados recibidos entre horas 11:00 a 16:00, serán abonado en un tiempo máximo de 48 horas.</a:t>
            </a:r>
          </a:p>
          <a:p>
            <a:br>
              <a:rPr lang="es-ES" sz="1600" dirty="0">
                <a:effectLst/>
                <a:latin typeface="Gilroy-Medium" panose="00000600000000000000" pitchFamily="2" charset="0"/>
              </a:rPr>
            </a:br>
            <a:r>
              <a:rPr lang="es-ES" sz="1600" dirty="0">
                <a:highlight>
                  <a:srgbClr val="82B926"/>
                </a:highlight>
                <a:latin typeface="Gilroy-Black" panose="00000A00000000000000" pitchFamily="2" charset="0"/>
              </a:rPr>
              <a:t>En sucursales</a:t>
            </a:r>
          </a:p>
          <a:p>
            <a:endParaRPr lang="es-ES" sz="1600" dirty="0">
              <a:highlight>
                <a:srgbClr val="82B926"/>
              </a:highlight>
              <a:latin typeface="Gilroy-Black" panose="00000A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Gilroy-Medium" panose="00000600000000000000" pitchFamily="2" charset="0"/>
              </a:rPr>
              <a:t>Los cheques ajenos y/o visados son recibidos en un horario de atención de 08:30 a 16:00 horas, para ser enviado a Oficina Central y ser abonado en un tiempo máximo de 72 horas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DFC2ED6-C378-40E9-B8D7-67D423CC8F2D}"/>
              </a:ext>
            </a:extLst>
          </p:cNvPr>
          <p:cNvSpPr txBox="1"/>
          <p:nvPr/>
        </p:nvSpPr>
        <p:spPr>
          <a:xfrm>
            <a:off x="319835" y="1959386"/>
            <a:ext cx="66355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62787"/>
                </a:solidFill>
                <a:latin typeface="Gilroy-Black" panose="00000A00000000000000" pitchFamily="2" charset="0"/>
              </a:rPr>
              <a:t>13. HORARIOS Y CICLOS PARA OPERACIONES VIA ACH</a:t>
            </a:r>
            <a:endParaRPr lang="es-BO" sz="2000" dirty="0">
              <a:solidFill>
                <a:srgbClr val="062787"/>
              </a:solidFill>
              <a:latin typeface="Gilroy-Black" panose="00000A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CCD42CC-C246-440E-8385-91695DDAC5BC}"/>
              </a:ext>
            </a:extLst>
          </p:cNvPr>
          <p:cNvSpPr txBox="1"/>
          <p:nvPr/>
        </p:nvSpPr>
        <p:spPr>
          <a:xfrm>
            <a:off x="714628" y="2469542"/>
            <a:ext cx="1147396" cy="369332"/>
          </a:xfrm>
          <a:prstGeom prst="rect">
            <a:avLst/>
          </a:prstGeom>
          <a:solidFill>
            <a:srgbClr val="202D82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effectLst/>
                <a:latin typeface="Gilroy-Black" panose="00000A00000000000000" pitchFamily="2" charset="0"/>
              </a:rPr>
              <a:t>CICLO 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93D3F4-0C1B-4609-A3DB-6F94F262BE57}"/>
              </a:ext>
            </a:extLst>
          </p:cNvPr>
          <p:cNvSpPr txBox="1"/>
          <p:nvPr/>
        </p:nvSpPr>
        <p:spPr>
          <a:xfrm>
            <a:off x="714627" y="2885332"/>
            <a:ext cx="1564115" cy="369332"/>
          </a:xfrm>
          <a:prstGeom prst="rect">
            <a:avLst/>
          </a:prstGeom>
          <a:solidFill>
            <a:srgbClr val="82B926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effectLst/>
                <a:latin typeface="Gilroy-Medium" panose="00000600000000000000" pitchFamily="2" charset="0"/>
              </a:rPr>
              <a:t>00:01 A 13:00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26DBDAC-993F-44E6-A4C7-2E87FD08EF08}"/>
              </a:ext>
            </a:extLst>
          </p:cNvPr>
          <p:cNvSpPr txBox="1"/>
          <p:nvPr/>
        </p:nvSpPr>
        <p:spPr>
          <a:xfrm>
            <a:off x="2921332" y="2469542"/>
            <a:ext cx="1147396" cy="369332"/>
          </a:xfrm>
          <a:prstGeom prst="rect">
            <a:avLst/>
          </a:prstGeom>
          <a:solidFill>
            <a:srgbClr val="202D82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effectLst/>
                <a:latin typeface="Gilroy-Black" panose="00000A00000000000000" pitchFamily="2" charset="0"/>
              </a:rPr>
              <a:t>CICLO 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68903D5-9B9A-468A-BB0B-D6E4F12F6795}"/>
              </a:ext>
            </a:extLst>
          </p:cNvPr>
          <p:cNvSpPr txBox="1"/>
          <p:nvPr/>
        </p:nvSpPr>
        <p:spPr>
          <a:xfrm>
            <a:off x="5128036" y="2469542"/>
            <a:ext cx="1147396" cy="369332"/>
          </a:xfrm>
          <a:prstGeom prst="rect">
            <a:avLst/>
          </a:prstGeom>
          <a:solidFill>
            <a:srgbClr val="202D82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effectLst/>
                <a:latin typeface="Gilroy-Black" panose="00000A00000000000000" pitchFamily="2" charset="0"/>
              </a:rPr>
              <a:t>CICLO 3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06E86BF-2C0F-48D6-9E0B-4250A326A9CC}"/>
              </a:ext>
            </a:extLst>
          </p:cNvPr>
          <p:cNvSpPr txBox="1"/>
          <p:nvPr/>
        </p:nvSpPr>
        <p:spPr>
          <a:xfrm>
            <a:off x="2919193" y="2885332"/>
            <a:ext cx="1568392" cy="369332"/>
          </a:xfrm>
          <a:prstGeom prst="rect">
            <a:avLst/>
          </a:prstGeom>
          <a:solidFill>
            <a:srgbClr val="82B926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effectLst/>
                <a:latin typeface="Gilroy-Medium" panose="00000600000000000000" pitchFamily="2" charset="0"/>
              </a:rPr>
              <a:t>12:50 A 15:00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9E40966-BEE4-4A62-8454-DCC725C79F6A}"/>
              </a:ext>
            </a:extLst>
          </p:cNvPr>
          <p:cNvSpPr txBox="1"/>
          <p:nvPr/>
        </p:nvSpPr>
        <p:spPr>
          <a:xfrm>
            <a:off x="5128036" y="2885332"/>
            <a:ext cx="1547261" cy="369332"/>
          </a:xfrm>
          <a:prstGeom prst="rect">
            <a:avLst/>
          </a:prstGeom>
          <a:solidFill>
            <a:srgbClr val="82B926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effectLst/>
                <a:latin typeface="Gilroy-Medium" panose="00000600000000000000" pitchFamily="2" charset="0"/>
              </a:rPr>
              <a:t>14:50 A 23:55</a:t>
            </a:r>
          </a:p>
        </p:txBody>
      </p:sp>
      <p:sp>
        <p:nvSpPr>
          <p:cNvPr id="21" name="Rectángulo 72">
            <a:extLst>
              <a:ext uri="{FF2B5EF4-FFF2-40B4-BE49-F238E27FC236}">
                <a16:creationId xmlns:a16="http://schemas.microsoft.com/office/drawing/2014/main" id="{980B82A6-FCDE-4D4E-8D22-4C43B789AB5C}"/>
              </a:ext>
            </a:extLst>
          </p:cNvPr>
          <p:cNvSpPr/>
          <p:nvPr/>
        </p:nvSpPr>
        <p:spPr>
          <a:xfrm>
            <a:off x="1" y="11257744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20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40D767E-B2B1-4AE1-ACB2-2C5EFBFD9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" y="11475965"/>
            <a:ext cx="3041639" cy="644528"/>
          </a:xfrm>
          <a:prstGeom prst="rect">
            <a:avLst/>
          </a:prstGeom>
        </p:spPr>
      </p:pic>
      <p:sp>
        <p:nvSpPr>
          <p:cNvPr id="23" name="Rectángulo 72">
            <a:extLst>
              <a:ext uri="{FF2B5EF4-FFF2-40B4-BE49-F238E27FC236}">
                <a16:creationId xmlns:a16="http://schemas.microsoft.com/office/drawing/2014/main" id="{A27F64AC-66DD-4A1B-A8A6-E1481317BD08}"/>
              </a:ext>
            </a:extLst>
          </p:cNvPr>
          <p:cNvSpPr/>
          <p:nvPr/>
        </p:nvSpPr>
        <p:spPr>
          <a:xfrm flipH="1">
            <a:off x="-1245482" y="11546962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4" name="Marcador de número de diapositiva 17">
            <a:extLst>
              <a:ext uri="{FF2B5EF4-FFF2-40B4-BE49-F238E27FC236}">
                <a16:creationId xmlns:a16="http://schemas.microsoft.com/office/drawing/2014/main" id="{577DCB77-2C20-4D06-B131-E3496B00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9218" y="11633281"/>
            <a:ext cx="2055257" cy="648435"/>
          </a:xfrm>
        </p:spPr>
        <p:txBody>
          <a:bodyPr/>
          <a:lstStyle/>
          <a:p>
            <a:fld id="{566257A8-7B4B-4125-9D3E-E43EE818C28A}" type="slidenum">
              <a:rPr lang="es-BO" sz="1600" smtClean="0">
                <a:solidFill>
                  <a:schemeClr val="bg1"/>
                </a:solidFill>
                <a:latin typeface="Gilroy-Bold" panose="00000800000000000000" pitchFamily="2" charset="0"/>
              </a:rPr>
              <a:pPr/>
              <a:t>16</a:t>
            </a:fld>
            <a:endParaRPr lang="es-BO" sz="16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ángulo 72">
            <a:extLst>
              <a:ext uri="{FF2B5EF4-FFF2-40B4-BE49-F238E27FC236}">
                <a16:creationId xmlns:a16="http://schemas.microsoft.com/office/drawing/2014/main" id="{30B0F34A-76EC-4121-AEC5-CE2EA4E75043}"/>
              </a:ext>
            </a:extLst>
          </p:cNvPr>
          <p:cNvSpPr/>
          <p:nvPr/>
        </p:nvSpPr>
        <p:spPr>
          <a:xfrm>
            <a:off x="1" y="11257744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20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94250D9-0729-4563-A65C-5D909AE1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680" y="12057590"/>
            <a:ext cx="2055257" cy="648435"/>
          </a:xfrm>
        </p:spPr>
        <p:txBody>
          <a:bodyPr/>
          <a:lstStyle/>
          <a:p>
            <a:pPr algn="l"/>
            <a:fld id="{566257A8-7B4B-4125-9D3E-E43EE818C28A}" type="slidenum">
              <a:rPr lang="es-BO" smtClean="0">
                <a:latin typeface="Gilroy-Bold" panose="00000800000000000000" pitchFamily="2" charset="0"/>
              </a:rPr>
              <a:pPr algn="l"/>
              <a:t>2</a:t>
            </a:fld>
            <a:endParaRPr lang="es-BO" dirty="0">
              <a:latin typeface="Gilroy-Bold" panose="000008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22293F-657C-4BC1-8FAD-3FDD06F4FBB9}"/>
              </a:ext>
            </a:extLst>
          </p:cNvPr>
          <p:cNvSpPr txBox="1"/>
          <p:nvPr/>
        </p:nvSpPr>
        <p:spPr>
          <a:xfrm>
            <a:off x="672680" y="1030472"/>
            <a:ext cx="29184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062787"/>
                </a:solidFill>
                <a:highlight>
                  <a:srgbClr val="82B926"/>
                </a:highlight>
                <a:latin typeface="Gilroy-Black" panose="00000A00000000000000" pitchFamily="2" charset="0"/>
              </a:defRPr>
            </a:lvl1pPr>
          </a:lstStyle>
          <a:p>
            <a:pPr algn="l"/>
            <a:r>
              <a:rPr lang="es-BO" sz="4000" dirty="0"/>
              <a:t>ÍNDICE</a:t>
            </a:r>
          </a:p>
        </p:txBody>
      </p:sp>
      <p:sp>
        <p:nvSpPr>
          <p:cNvPr id="4" name="CuadroTexto 3">
            <a:hlinkClick r:id="rId2" action="ppaction://hlinksldjump"/>
            <a:extLst>
              <a:ext uri="{FF2B5EF4-FFF2-40B4-BE49-F238E27FC236}">
                <a16:creationId xmlns:a16="http://schemas.microsoft.com/office/drawing/2014/main" id="{0225E72C-C204-4103-AC26-AEAFB0CDEB71}"/>
              </a:ext>
            </a:extLst>
          </p:cNvPr>
          <p:cNvSpPr txBox="1"/>
          <p:nvPr/>
        </p:nvSpPr>
        <p:spPr>
          <a:xfrm>
            <a:off x="672679" y="2053160"/>
            <a:ext cx="77891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062787"/>
                </a:solidFill>
                <a:highlight>
                  <a:srgbClr val="82B926"/>
                </a:highlight>
                <a:latin typeface="Gilroy-Black" panose="00000A00000000000000" pitchFamily="2" charset="0"/>
              </a:defRPr>
            </a:lvl1pPr>
          </a:lstStyle>
          <a:p>
            <a:pPr algn="l"/>
            <a:r>
              <a:rPr lang="es-BO" dirty="0">
                <a:solidFill>
                  <a:schemeClr val="tx1"/>
                </a:solidFill>
                <a:latin typeface="Gilroy-Bold" panose="00000800000000000000" pitchFamily="2" charset="0"/>
              </a:rPr>
              <a:t>1. Tasas de crédito…………………………………………………………………………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79C6BF8-BB6D-4A07-A5D3-2068F8034F21}"/>
              </a:ext>
            </a:extLst>
          </p:cNvPr>
          <p:cNvSpPr txBox="1"/>
          <p:nvPr/>
        </p:nvSpPr>
        <p:spPr>
          <a:xfrm>
            <a:off x="8075926" y="2048498"/>
            <a:ext cx="25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3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5" name="CuadroTexto 4">
            <a:hlinkClick r:id="rId3" action="ppaction://hlinksldjump"/>
            <a:extLst>
              <a:ext uri="{FF2B5EF4-FFF2-40B4-BE49-F238E27FC236}">
                <a16:creationId xmlns:a16="http://schemas.microsoft.com/office/drawing/2014/main" id="{82820760-5974-4D7D-A359-3DB3D4E2C881}"/>
              </a:ext>
            </a:extLst>
          </p:cNvPr>
          <p:cNvSpPr txBox="1"/>
          <p:nvPr/>
        </p:nvSpPr>
        <p:spPr>
          <a:xfrm>
            <a:off x="672679" y="2438341"/>
            <a:ext cx="77891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2. Tarifario – tasas de interés pasivas…………………………………………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B4CB91C-84BA-452C-BD43-C81B3DAB7077}"/>
              </a:ext>
            </a:extLst>
          </p:cNvPr>
          <p:cNvSpPr txBox="1"/>
          <p:nvPr/>
        </p:nvSpPr>
        <p:spPr>
          <a:xfrm>
            <a:off x="8075926" y="2441450"/>
            <a:ext cx="25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4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6" name="CuadroTexto 5">
            <a:hlinkClick r:id="rId3" action="ppaction://hlinksldjump"/>
            <a:extLst>
              <a:ext uri="{FF2B5EF4-FFF2-40B4-BE49-F238E27FC236}">
                <a16:creationId xmlns:a16="http://schemas.microsoft.com/office/drawing/2014/main" id="{B9C64C21-113B-4B61-8038-506B8DCBA446}"/>
              </a:ext>
            </a:extLst>
          </p:cNvPr>
          <p:cNvSpPr txBox="1"/>
          <p:nvPr/>
        </p:nvSpPr>
        <p:spPr>
          <a:xfrm>
            <a:off x="965394" y="2833005"/>
            <a:ext cx="749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Gilroy-Bold" panose="00000800000000000000" pitchFamily="2" charset="0"/>
              </a:rPr>
              <a:t>2.1 Cuenta de caja de ahorro M/E</a:t>
            </a:r>
            <a:r>
              <a:rPr lang="es-ES" sz="2000" dirty="0">
                <a:latin typeface="Gilroy-Bold" panose="00000800000000000000" pitchFamily="2" charset="0"/>
              </a:rPr>
              <a:t>…………………………………….........…………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5BB3378-6BED-4176-BF7B-E3AFE1494AE3}"/>
              </a:ext>
            </a:extLst>
          </p:cNvPr>
          <p:cNvSpPr txBox="1"/>
          <p:nvPr/>
        </p:nvSpPr>
        <p:spPr>
          <a:xfrm>
            <a:off x="8075926" y="2821881"/>
            <a:ext cx="25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4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7" name="CuadroTexto 6">
            <a:hlinkClick r:id="rId4" action="ppaction://hlinksldjump"/>
            <a:extLst>
              <a:ext uri="{FF2B5EF4-FFF2-40B4-BE49-F238E27FC236}">
                <a16:creationId xmlns:a16="http://schemas.microsoft.com/office/drawing/2014/main" id="{93699D9A-CB35-4786-AC08-73C3D51846B6}"/>
              </a:ext>
            </a:extLst>
          </p:cNvPr>
          <p:cNvSpPr txBox="1"/>
          <p:nvPr/>
        </p:nvSpPr>
        <p:spPr>
          <a:xfrm>
            <a:off x="965394" y="3214066"/>
            <a:ext cx="7496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Gilroy-Bold" panose="00000800000000000000" pitchFamily="2" charset="0"/>
              </a:rPr>
              <a:t>2.2 Cuenta de caja de ahorro M/N </a:t>
            </a:r>
            <a:r>
              <a:rPr lang="es-ES" sz="2000" dirty="0">
                <a:latin typeface="Gilroy-Bold" panose="00000800000000000000" pitchFamily="2" charset="0"/>
              </a:rPr>
              <a:t>…………………………………….........……..…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D9EE6FA-141A-4AEA-94A2-13F094AE1518}"/>
              </a:ext>
            </a:extLst>
          </p:cNvPr>
          <p:cNvSpPr txBox="1"/>
          <p:nvPr/>
        </p:nvSpPr>
        <p:spPr>
          <a:xfrm>
            <a:off x="8075926" y="3211804"/>
            <a:ext cx="25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5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hlinkClick r:id="rId5" action="ppaction://hlinksldjump"/>
            <a:extLst>
              <a:ext uri="{FF2B5EF4-FFF2-40B4-BE49-F238E27FC236}">
                <a16:creationId xmlns:a16="http://schemas.microsoft.com/office/drawing/2014/main" id="{0AF61246-95CC-4778-8EF7-E24AAE456B45}"/>
              </a:ext>
            </a:extLst>
          </p:cNvPr>
          <p:cNvSpPr txBox="1"/>
          <p:nvPr/>
        </p:nvSpPr>
        <p:spPr>
          <a:xfrm>
            <a:off x="660967" y="3888963"/>
            <a:ext cx="76604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3. Tarifario – cuentas corrientes…………………………………………………..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F6C6BA0-C62C-4E63-AD9A-684E37B8D568}"/>
              </a:ext>
            </a:extLst>
          </p:cNvPr>
          <p:cNvSpPr txBox="1"/>
          <p:nvPr/>
        </p:nvSpPr>
        <p:spPr>
          <a:xfrm>
            <a:off x="8075926" y="3977492"/>
            <a:ext cx="25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6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10" name="CuadroTexto 9">
            <a:hlinkClick r:id="rId6" action="ppaction://hlinksldjump"/>
            <a:extLst>
              <a:ext uri="{FF2B5EF4-FFF2-40B4-BE49-F238E27FC236}">
                <a16:creationId xmlns:a16="http://schemas.microsoft.com/office/drawing/2014/main" id="{4FC3BE43-E9C9-4277-8654-0C8F6F97FDDB}"/>
              </a:ext>
            </a:extLst>
          </p:cNvPr>
          <p:cNvSpPr txBox="1"/>
          <p:nvPr/>
        </p:nvSpPr>
        <p:spPr>
          <a:xfrm>
            <a:off x="672680" y="4375456"/>
            <a:ext cx="76604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4. Tarifario – tasas de interés pasivas…………………………………………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1BFACEE-C168-4668-AFD5-9CD2C5FBA459}"/>
              </a:ext>
            </a:extLst>
          </p:cNvPr>
          <p:cNvSpPr txBox="1"/>
          <p:nvPr/>
        </p:nvSpPr>
        <p:spPr>
          <a:xfrm>
            <a:off x="8075926" y="4380299"/>
            <a:ext cx="25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7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11" name="CuadroTexto 10">
            <a:hlinkClick r:id="rId6" action="ppaction://hlinksldjump"/>
            <a:extLst>
              <a:ext uri="{FF2B5EF4-FFF2-40B4-BE49-F238E27FC236}">
                <a16:creationId xmlns:a16="http://schemas.microsoft.com/office/drawing/2014/main" id="{E4DC0A70-F80F-4ED5-A4ED-B8D6DFFB1277}"/>
              </a:ext>
            </a:extLst>
          </p:cNvPr>
          <p:cNvSpPr txBox="1"/>
          <p:nvPr/>
        </p:nvSpPr>
        <p:spPr>
          <a:xfrm>
            <a:off x="965394" y="4757625"/>
            <a:ext cx="7367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Gilroy-Black" panose="00000A00000000000000" pitchFamily="2" charset="0"/>
              </a:defRPr>
            </a:lvl1pPr>
          </a:lstStyle>
          <a:p>
            <a:pPr algn="l"/>
            <a:r>
              <a:rPr lang="es-ES" dirty="0">
                <a:solidFill>
                  <a:schemeClr val="tx1"/>
                </a:solidFill>
                <a:latin typeface="Gilroy-Bold" panose="00000800000000000000" pitchFamily="2" charset="0"/>
              </a:rPr>
              <a:t>4.1 Depósitos a plazo fijo moneda nacional</a:t>
            </a:r>
            <a:r>
              <a:rPr lang="es-ES" sz="2000" dirty="0">
                <a:latin typeface="Gilroy-Bold" panose="00000800000000000000" pitchFamily="2" charset="0"/>
              </a:rPr>
              <a:t>…………………………………………..</a:t>
            </a:r>
            <a:endParaRPr lang="es-BO" sz="2000" dirty="0">
              <a:solidFill>
                <a:schemeClr val="tx1"/>
              </a:solidFill>
              <a:latin typeface="Gilroy-Bold" panose="00000800000000000000" pitchFamily="2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958953E-1CA0-46DB-8F5E-F891BE62C2E2}"/>
              </a:ext>
            </a:extLst>
          </p:cNvPr>
          <p:cNvSpPr txBox="1"/>
          <p:nvPr/>
        </p:nvSpPr>
        <p:spPr>
          <a:xfrm>
            <a:off x="8075926" y="4784008"/>
            <a:ext cx="25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7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12" name="CuadroTexto 11">
            <a:hlinkClick r:id="rId7" action="ppaction://hlinksldjump"/>
            <a:extLst>
              <a:ext uri="{FF2B5EF4-FFF2-40B4-BE49-F238E27FC236}">
                <a16:creationId xmlns:a16="http://schemas.microsoft.com/office/drawing/2014/main" id="{16F734D9-150D-45C4-8BAF-05CB16B71602}"/>
              </a:ext>
            </a:extLst>
          </p:cNvPr>
          <p:cNvSpPr txBox="1"/>
          <p:nvPr/>
        </p:nvSpPr>
        <p:spPr>
          <a:xfrm>
            <a:off x="965393" y="5145840"/>
            <a:ext cx="73677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Gilroy-Black" panose="00000A00000000000000" pitchFamily="2" charset="0"/>
              </a:defRPr>
            </a:lvl1pPr>
          </a:lstStyle>
          <a:p>
            <a:pPr algn="l"/>
            <a:r>
              <a:rPr lang="es-ES" dirty="0">
                <a:solidFill>
                  <a:schemeClr val="tx1"/>
                </a:solidFill>
                <a:latin typeface="Gilroy-Bold" panose="00000800000000000000" pitchFamily="2" charset="0"/>
              </a:rPr>
              <a:t>4.2 Depósitos a plazo fijo moneda extranjera</a:t>
            </a:r>
            <a:r>
              <a:rPr lang="es-ES" sz="2000" dirty="0">
                <a:latin typeface="Gilroy-Bold" panose="00000800000000000000" pitchFamily="2" charset="0"/>
              </a:rPr>
              <a:t>……………………………………....</a:t>
            </a:r>
            <a:endParaRPr lang="es-BO" sz="2000" dirty="0">
              <a:solidFill>
                <a:schemeClr val="tx1"/>
              </a:solidFill>
              <a:latin typeface="Gilroy-Bold" panose="00000800000000000000" pitchFamily="2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9494100-470A-40D5-B31C-AC30618B463A}"/>
              </a:ext>
            </a:extLst>
          </p:cNvPr>
          <p:cNvSpPr txBox="1"/>
          <p:nvPr/>
        </p:nvSpPr>
        <p:spPr>
          <a:xfrm>
            <a:off x="8075926" y="5157958"/>
            <a:ext cx="25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8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13" name="CuadroTexto 12">
            <a:hlinkClick r:id="rId8" action="ppaction://hlinksldjump"/>
            <a:extLst>
              <a:ext uri="{FF2B5EF4-FFF2-40B4-BE49-F238E27FC236}">
                <a16:creationId xmlns:a16="http://schemas.microsoft.com/office/drawing/2014/main" id="{4F4E366A-3ED6-4CE8-A594-4146F45B5A26}"/>
              </a:ext>
            </a:extLst>
          </p:cNvPr>
          <p:cNvSpPr txBox="1"/>
          <p:nvPr/>
        </p:nvSpPr>
        <p:spPr>
          <a:xfrm>
            <a:off x="672680" y="5527792"/>
            <a:ext cx="7660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5. Cuentas promocionales…………………………………………………………….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ABA9C93-FC77-410D-B839-53DC82E721A9}"/>
              </a:ext>
            </a:extLst>
          </p:cNvPr>
          <p:cNvSpPr txBox="1"/>
          <p:nvPr/>
        </p:nvSpPr>
        <p:spPr>
          <a:xfrm>
            <a:off x="8075926" y="5527379"/>
            <a:ext cx="25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9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14" name="CuadroTexto 13">
            <a:hlinkClick r:id="rId8" action="ppaction://hlinksldjump"/>
            <a:extLst>
              <a:ext uri="{FF2B5EF4-FFF2-40B4-BE49-F238E27FC236}">
                <a16:creationId xmlns:a16="http://schemas.microsoft.com/office/drawing/2014/main" id="{0160C210-5248-49B2-BAC1-BCE2319BD0BC}"/>
              </a:ext>
            </a:extLst>
          </p:cNvPr>
          <p:cNvSpPr txBox="1"/>
          <p:nvPr/>
        </p:nvSpPr>
        <p:spPr>
          <a:xfrm>
            <a:off x="965394" y="5907871"/>
            <a:ext cx="73677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Gilroy-Black" panose="00000A00000000000000" pitchFamily="2" charset="0"/>
              </a:defRPr>
            </a:lvl1pPr>
          </a:lstStyle>
          <a:p>
            <a:pPr algn="l"/>
            <a:r>
              <a:rPr lang="es-ES" dirty="0">
                <a:solidFill>
                  <a:schemeClr val="tx1"/>
                </a:solidFill>
                <a:latin typeface="Gilroy-Bold" panose="00000800000000000000" pitchFamily="2" charset="0"/>
              </a:rPr>
              <a:t>5.1 Depósitos a plazo fijo promocional</a:t>
            </a:r>
            <a:r>
              <a:rPr lang="es-ES" sz="2000" dirty="0">
                <a:latin typeface="Gilroy-Bold" panose="00000800000000000000" pitchFamily="2" charset="0"/>
              </a:rPr>
              <a:t>…………………………………………………</a:t>
            </a:r>
            <a:endParaRPr lang="es-BO" sz="2000" dirty="0">
              <a:solidFill>
                <a:schemeClr val="tx1"/>
              </a:solidFill>
              <a:latin typeface="Gilroy-Bold" panose="00000800000000000000" pitchFamily="2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194579A-C0AC-4604-B506-4D86D1A50A66}"/>
              </a:ext>
            </a:extLst>
          </p:cNvPr>
          <p:cNvSpPr txBox="1"/>
          <p:nvPr/>
        </p:nvSpPr>
        <p:spPr>
          <a:xfrm>
            <a:off x="8075924" y="5912399"/>
            <a:ext cx="25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9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15" name="CuadroTexto 14">
            <a:hlinkClick r:id="rId9" action="ppaction://hlinksldjump"/>
            <a:extLst>
              <a:ext uri="{FF2B5EF4-FFF2-40B4-BE49-F238E27FC236}">
                <a16:creationId xmlns:a16="http://schemas.microsoft.com/office/drawing/2014/main" id="{1C956215-4B7A-4054-A3F5-964585FB6364}"/>
              </a:ext>
            </a:extLst>
          </p:cNvPr>
          <p:cNvSpPr txBox="1"/>
          <p:nvPr/>
        </p:nvSpPr>
        <p:spPr>
          <a:xfrm>
            <a:off x="672679" y="6286930"/>
            <a:ext cx="7660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6. Tarifarios – cajeros automáticos…………………………………………....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6271623-13F7-4DCC-955D-A6232265062E}"/>
              </a:ext>
            </a:extLst>
          </p:cNvPr>
          <p:cNvSpPr txBox="1"/>
          <p:nvPr/>
        </p:nvSpPr>
        <p:spPr>
          <a:xfrm>
            <a:off x="7958600" y="6295450"/>
            <a:ext cx="49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10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16" name="CuadroTexto 15">
            <a:hlinkClick r:id="rId10" action="ppaction://hlinksldjump"/>
            <a:extLst>
              <a:ext uri="{FF2B5EF4-FFF2-40B4-BE49-F238E27FC236}">
                <a16:creationId xmlns:a16="http://schemas.microsoft.com/office/drawing/2014/main" id="{4851F4EB-E733-4669-8007-7DAA37B9C16D}"/>
              </a:ext>
            </a:extLst>
          </p:cNvPr>
          <p:cNvSpPr txBox="1"/>
          <p:nvPr/>
        </p:nvSpPr>
        <p:spPr>
          <a:xfrm>
            <a:off x="672680" y="6673109"/>
            <a:ext cx="75193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7. Tarifario – tarjeta de débito…………………………………………………….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CF9CCFC-C8BA-4D3B-8963-1ED8F4FAF2EA}"/>
              </a:ext>
            </a:extLst>
          </p:cNvPr>
          <p:cNvSpPr txBox="1"/>
          <p:nvPr/>
        </p:nvSpPr>
        <p:spPr>
          <a:xfrm>
            <a:off x="7997077" y="6673349"/>
            <a:ext cx="49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11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17" name="CuadroTexto 16">
            <a:hlinkClick r:id="rId11" action="ppaction://hlinksldjump"/>
            <a:extLst>
              <a:ext uri="{FF2B5EF4-FFF2-40B4-BE49-F238E27FC236}">
                <a16:creationId xmlns:a16="http://schemas.microsoft.com/office/drawing/2014/main" id="{8F9B0531-B70B-47B8-A238-822ACCA45525}"/>
              </a:ext>
            </a:extLst>
          </p:cNvPr>
          <p:cNvSpPr txBox="1"/>
          <p:nvPr/>
        </p:nvSpPr>
        <p:spPr>
          <a:xfrm>
            <a:off x="672679" y="7056044"/>
            <a:ext cx="75318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8. Tarifario de transferencias electrónicas…………………….………....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C1D71EF-189F-4536-94E9-8E31E4C7F395}"/>
              </a:ext>
            </a:extLst>
          </p:cNvPr>
          <p:cNvSpPr txBox="1"/>
          <p:nvPr/>
        </p:nvSpPr>
        <p:spPr>
          <a:xfrm>
            <a:off x="7997077" y="7103056"/>
            <a:ext cx="49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12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18" name="CuadroTexto 17">
            <a:hlinkClick r:id="rId11" action="ppaction://hlinksldjump"/>
            <a:extLst>
              <a:ext uri="{FF2B5EF4-FFF2-40B4-BE49-F238E27FC236}">
                <a16:creationId xmlns:a16="http://schemas.microsoft.com/office/drawing/2014/main" id="{D2AF6E31-A929-42CD-9ABC-9350B926A5D8}"/>
              </a:ext>
            </a:extLst>
          </p:cNvPr>
          <p:cNvSpPr txBox="1"/>
          <p:nvPr/>
        </p:nvSpPr>
        <p:spPr>
          <a:xfrm>
            <a:off x="672679" y="7435938"/>
            <a:ext cx="76604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9. Tarifario chequeras…………………………………………………………………..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F1EA333A-1EF1-42E3-8AEE-AB5744B08143}"/>
              </a:ext>
            </a:extLst>
          </p:cNvPr>
          <p:cNvSpPr txBox="1"/>
          <p:nvPr/>
        </p:nvSpPr>
        <p:spPr>
          <a:xfrm>
            <a:off x="7997077" y="7433663"/>
            <a:ext cx="49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12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19" name="CuadroTexto 18">
            <a:hlinkClick r:id="rId12" action="ppaction://hlinksldjump"/>
            <a:extLst>
              <a:ext uri="{FF2B5EF4-FFF2-40B4-BE49-F238E27FC236}">
                <a16:creationId xmlns:a16="http://schemas.microsoft.com/office/drawing/2014/main" id="{0411E832-BD66-4A78-9F34-C3AEA8472590}"/>
              </a:ext>
            </a:extLst>
          </p:cNvPr>
          <p:cNvSpPr txBox="1"/>
          <p:nvPr/>
        </p:nvSpPr>
        <p:spPr>
          <a:xfrm>
            <a:off x="672680" y="7811578"/>
            <a:ext cx="7531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10. Tarifario de comisiones por servicios…………………………………….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71327A0-2D8C-492B-B927-F50BF272BF98}"/>
              </a:ext>
            </a:extLst>
          </p:cNvPr>
          <p:cNvSpPr txBox="1"/>
          <p:nvPr/>
        </p:nvSpPr>
        <p:spPr>
          <a:xfrm>
            <a:off x="7997077" y="7809169"/>
            <a:ext cx="49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13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20" name="CuadroTexto 19">
            <a:hlinkClick r:id="rId12" action="ppaction://hlinksldjump"/>
            <a:extLst>
              <a:ext uri="{FF2B5EF4-FFF2-40B4-BE49-F238E27FC236}">
                <a16:creationId xmlns:a16="http://schemas.microsoft.com/office/drawing/2014/main" id="{55462CDA-2512-4298-BACD-1D091A1F2FA6}"/>
              </a:ext>
            </a:extLst>
          </p:cNvPr>
          <p:cNvSpPr txBox="1"/>
          <p:nvPr/>
        </p:nvSpPr>
        <p:spPr>
          <a:xfrm>
            <a:off x="672680" y="8194029"/>
            <a:ext cx="7660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11. Comisiones pago de sueldos……………………………………………….….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167B9DC-F103-434E-A71A-EFA2013BBB34}"/>
              </a:ext>
            </a:extLst>
          </p:cNvPr>
          <p:cNvSpPr txBox="1"/>
          <p:nvPr/>
        </p:nvSpPr>
        <p:spPr>
          <a:xfrm>
            <a:off x="7997077" y="8194299"/>
            <a:ext cx="49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13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21" name="CuadroTexto 20">
            <a:hlinkClick r:id="rId13" action="ppaction://hlinksldjump"/>
            <a:extLst>
              <a:ext uri="{FF2B5EF4-FFF2-40B4-BE49-F238E27FC236}">
                <a16:creationId xmlns:a16="http://schemas.microsoft.com/office/drawing/2014/main" id="{3FDD47B4-DE82-4816-BEC1-051C5F8D156A}"/>
              </a:ext>
            </a:extLst>
          </p:cNvPr>
          <p:cNvSpPr txBox="1"/>
          <p:nvPr/>
        </p:nvSpPr>
        <p:spPr>
          <a:xfrm>
            <a:off x="672679" y="8572894"/>
            <a:ext cx="75318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12. Comisiones giros y remesas…………………………………………………...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0F16B34-168D-4C4F-8B57-A0AFDEAE1520}"/>
              </a:ext>
            </a:extLst>
          </p:cNvPr>
          <p:cNvSpPr txBox="1"/>
          <p:nvPr/>
        </p:nvSpPr>
        <p:spPr>
          <a:xfrm>
            <a:off x="7997077" y="8568418"/>
            <a:ext cx="49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14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22" name="CuadroTexto 21">
            <a:hlinkClick r:id="rId13" action="ppaction://hlinksldjump"/>
            <a:extLst>
              <a:ext uri="{FF2B5EF4-FFF2-40B4-BE49-F238E27FC236}">
                <a16:creationId xmlns:a16="http://schemas.microsoft.com/office/drawing/2014/main" id="{EA9F2811-EAE6-4608-BDE5-575C756376B6}"/>
              </a:ext>
            </a:extLst>
          </p:cNvPr>
          <p:cNvSpPr txBox="1"/>
          <p:nvPr/>
        </p:nvSpPr>
        <p:spPr>
          <a:xfrm>
            <a:off x="965394" y="8953788"/>
            <a:ext cx="76487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Gilroy-Black" panose="00000A00000000000000" pitchFamily="2" charset="0"/>
              </a:defRPr>
            </a:lvl1pPr>
          </a:lstStyle>
          <a:p>
            <a:pPr algn="l"/>
            <a:r>
              <a:rPr lang="es-ES" dirty="0">
                <a:solidFill>
                  <a:schemeClr val="tx1"/>
                </a:solidFill>
                <a:latin typeface="Gilroy-Bold" panose="00000800000000000000" pitchFamily="2" charset="0"/>
              </a:rPr>
              <a:t>12.1 </a:t>
            </a:r>
            <a:r>
              <a:rPr lang="es-ES" dirty="0" err="1">
                <a:solidFill>
                  <a:schemeClr val="tx1"/>
                </a:solidFill>
                <a:latin typeface="Gilroy-Bold" panose="00000800000000000000" pitchFamily="2" charset="0"/>
              </a:rPr>
              <a:t>Moneygram</a:t>
            </a:r>
            <a:r>
              <a:rPr lang="es-ES" sz="2000" dirty="0">
                <a:latin typeface="Gilroy-Bold" panose="00000800000000000000" pitchFamily="2" charset="0"/>
              </a:rPr>
              <a:t>………………………………………………………………………………</a:t>
            </a:r>
            <a:endParaRPr lang="es-BO" sz="2000" dirty="0">
              <a:solidFill>
                <a:schemeClr val="tx1"/>
              </a:solidFill>
              <a:latin typeface="Gilroy-Bold" panose="00000800000000000000" pitchFamily="2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C29F41D-FD5F-4E2C-9B2B-CE64712ABF02}"/>
              </a:ext>
            </a:extLst>
          </p:cNvPr>
          <p:cNvSpPr txBox="1"/>
          <p:nvPr/>
        </p:nvSpPr>
        <p:spPr>
          <a:xfrm>
            <a:off x="7997077" y="8945576"/>
            <a:ext cx="49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14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23" name="CuadroTexto 22">
            <a:hlinkClick r:id="rId13" action="ppaction://hlinksldjump"/>
            <a:extLst>
              <a:ext uri="{FF2B5EF4-FFF2-40B4-BE49-F238E27FC236}">
                <a16:creationId xmlns:a16="http://schemas.microsoft.com/office/drawing/2014/main" id="{DD6B8C75-4C6F-4C1F-AD9A-763E64D82916}"/>
              </a:ext>
            </a:extLst>
          </p:cNvPr>
          <p:cNvSpPr txBox="1"/>
          <p:nvPr/>
        </p:nvSpPr>
        <p:spPr>
          <a:xfrm>
            <a:off x="965393" y="9328492"/>
            <a:ext cx="72391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Gilroy-Black" panose="00000A00000000000000" pitchFamily="2" charset="0"/>
              </a:defRPr>
            </a:lvl1pPr>
          </a:lstStyle>
          <a:p>
            <a:pPr algn="l"/>
            <a:r>
              <a:rPr lang="es-ES" dirty="0">
                <a:solidFill>
                  <a:schemeClr val="tx1"/>
                </a:solidFill>
                <a:latin typeface="Gilroy-Bold" panose="00000800000000000000" pitchFamily="2" charset="0"/>
              </a:rPr>
              <a:t>12.2 More</a:t>
            </a:r>
            <a:r>
              <a:rPr lang="es-ES" sz="2000" dirty="0">
                <a:solidFill>
                  <a:schemeClr val="tx1"/>
                </a:solidFill>
                <a:latin typeface="Gilroy-Bold" panose="00000800000000000000" pitchFamily="2" charset="0"/>
              </a:rPr>
              <a:t>………………………………………………………………………………….……</a:t>
            </a:r>
            <a:endParaRPr lang="es-BO" sz="2000" dirty="0">
              <a:solidFill>
                <a:schemeClr val="tx1"/>
              </a:solidFill>
              <a:latin typeface="Gilroy-Bold" panose="00000800000000000000" pitchFamily="2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113CC9A-7CAF-4600-8EFE-466C4446968D}"/>
              </a:ext>
            </a:extLst>
          </p:cNvPr>
          <p:cNvSpPr txBox="1"/>
          <p:nvPr/>
        </p:nvSpPr>
        <p:spPr>
          <a:xfrm>
            <a:off x="7997077" y="9319766"/>
            <a:ext cx="49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14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24" name="CuadroTexto 23">
            <a:hlinkClick r:id="rId14" action="ppaction://hlinksldjump"/>
            <a:extLst>
              <a:ext uri="{FF2B5EF4-FFF2-40B4-BE49-F238E27FC236}">
                <a16:creationId xmlns:a16="http://schemas.microsoft.com/office/drawing/2014/main" id="{D53DFACD-CF87-4F7B-8DBE-B32C11D6724C}"/>
              </a:ext>
            </a:extLst>
          </p:cNvPr>
          <p:cNvSpPr txBox="1"/>
          <p:nvPr/>
        </p:nvSpPr>
        <p:spPr>
          <a:xfrm>
            <a:off x="965394" y="9701722"/>
            <a:ext cx="7367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Gilroy-Black" panose="00000A00000000000000" pitchFamily="2" charset="0"/>
              </a:defRPr>
            </a:lvl1pPr>
          </a:lstStyle>
          <a:p>
            <a:pPr algn="l"/>
            <a:r>
              <a:rPr lang="es-ES" dirty="0">
                <a:solidFill>
                  <a:schemeClr val="tx1"/>
                </a:solidFill>
                <a:latin typeface="Gilroy-Bold" panose="00000800000000000000" pitchFamily="2" charset="0"/>
              </a:rPr>
              <a:t>12.3 Western unión</a:t>
            </a:r>
            <a:r>
              <a:rPr lang="es-ES" sz="2000" dirty="0">
                <a:solidFill>
                  <a:schemeClr val="tx1"/>
                </a:solidFill>
                <a:latin typeface="Gilroy-Bold" panose="00000800000000000000" pitchFamily="2" charset="0"/>
              </a:rPr>
              <a:t>………………………………………………………………….....…...</a:t>
            </a:r>
            <a:endParaRPr lang="es-BO" sz="2000" dirty="0">
              <a:solidFill>
                <a:schemeClr val="tx1"/>
              </a:solidFill>
              <a:latin typeface="Gilroy-Bold" panose="00000800000000000000" pitchFamily="2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7FC8B5AA-BF3B-47A5-B3C5-6E5BCE0DF758}"/>
              </a:ext>
            </a:extLst>
          </p:cNvPr>
          <p:cNvSpPr txBox="1"/>
          <p:nvPr/>
        </p:nvSpPr>
        <p:spPr>
          <a:xfrm>
            <a:off x="7997077" y="9730346"/>
            <a:ext cx="49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15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25" name="CuadroTexto 24">
            <a:hlinkClick r:id="rId15" action="ppaction://hlinksldjump"/>
            <a:extLst>
              <a:ext uri="{FF2B5EF4-FFF2-40B4-BE49-F238E27FC236}">
                <a16:creationId xmlns:a16="http://schemas.microsoft.com/office/drawing/2014/main" id="{23ABAD23-88E2-4004-9A3F-37D2438008AF}"/>
              </a:ext>
            </a:extLst>
          </p:cNvPr>
          <p:cNvSpPr txBox="1"/>
          <p:nvPr/>
        </p:nvSpPr>
        <p:spPr>
          <a:xfrm>
            <a:off x="672679" y="10082501"/>
            <a:ext cx="76487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13. Horarios y ciclos para operaciones </a:t>
            </a:r>
            <a:r>
              <a:rPr lang="es-ES" sz="2000" dirty="0" err="1">
                <a:latin typeface="Gilroy-Bold" panose="00000800000000000000" pitchFamily="2" charset="0"/>
              </a:rPr>
              <a:t>via</a:t>
            </a:r>
            <a:r>
              <a:rPr lang="es-ES" sz="2000" dirty="0">
                <a:latin typeface="Gilroy-Bold" panose="00000800000000000000" pitchFamily="2" charset="0"/>
              </a:rPr>
              <a:t> ACH……………………......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73DB235-E811-4C7E-9B08-E90A96CB2108}"/>
              </a:ext>
            </a:extLst>
          </p:cNvPr>
          <p:cNvSpPr txBox="1"/>
          <p:nvPr/>
        </p:nvSpPr>
        <p:spPr>
          <a:xfrm>
            <a:off x="7997077" y="10103338"/>
            <a:ext cx="49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Gilroy-Bold" panose="00000800000000000000" pitchFamily="2" charset="0"/>
              </a:rPr>
              <a:t>16</a:t>
            </a:r>
            <a:endParaRPr lang="es-BO" sz="2000" dirty="0">
              <a:latin typeface="Gilroy-Bold" panose="00000800000000000000" pitchFamily="2" charset="0"/>
            </a:endParaRP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id="{0BDB066B-D895-49D4-AA3B-025E386381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" y="11446468"/>
            <a:ext cx="3041639" cy="644528"/>
          </a:xfrm>
          <a:prstGeom prst="rect">
            <a:avLst/>
          </a:prstGeom>
        </p:spPr>
      </p:pic>
      <p:sp>
        <p:nvSpPr>
          <p:cNvPr id="74" name="Rectángulo 72">
            <a:extLst>
              <a:ext uri="{FF2B5EF4-FFF2-40B4-BE49-F238E27FC236}">
                <a16:creationId xmlns:a16="http://schemas.microsoft.com/office/drawing/2014/main" id="{3FEF2530-4D81-4A8D-92C2-FF640DF9DB9D}"/>
              </a:ext>
            </a:extLst>
          </p:cNvPr>
          <p:cNvSpPr/>
          <p:nvPr/>
        </p:nvSpPr>
        <p:spPr>
          <a:xfrm flipH="1">
            <a:off x="-1245482" y="11546962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8812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72">
            <a:extLst>
              <a:ext uri="{FF2B5EF4-FFF2-40B4-BE49-F238E27FC236}">
                <a16:creationId xmlns:a16="http://schemas.microsoft.com/office/drawing/2014/main" id="{2674DA6F-2A82-4A39-81C9-66D2ADEA86FC}"/>
              </a:ext>
            </a:extLst>
          </p:cNvPr>
          <p:cNvSpPr/>
          <p:nvPr/>
        </p:nvSpPr>
        <p:spPr>
          <a:xfrm>
            <a:off x="1" y="11257744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20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5" name="Marcador de número de diapositiva 1">
            <a:extLst>
              <a:ext uri="{FF2B5EF4-FFF2-40B4-BE49-F238E27FC236}">
                <a16:creationId xmlns:a16="http://schemas.microsoft.com/office/drawing/2014/main" id="{B780C71E-1749-43FA-B3DE-7D2A332C9E22}"/>
              </a:ext>
            </a:extLst>
          </p:cNvPr>
          <p:cNvSpPr txBox="1">
            <a:spLocks/>
          </p:cNvSpPr>
          <p:nvPr/>
        </p:nvSpPr>
        <p:spPr>
          <a:xfrm>
            <a:off x="672680" y="12057590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66257A8-7B4B-4125-9D3E-E43EE818C28A}" type="slidenum">
              <a:rPr lang="es-BO" smtClean="0">
                <a:latin typeface="Gilroy-Bold" panose="00000800000000000000" pitchFamily="2" charset="0"/>
              </a:rPr>
              <a:pPr algn="l"/>
              <a:t>3</a:t>
            </a:fld>
            <a:endParaRPr lang="es-BO" dirty="0">
              <a:latin typeface="Gilroy-Bold" panose="00000800000000000000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1394383-E21B-4BC7-A9B5-47C310A03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" y="11475965"/>
            <a:ext cx="3041639" cy="644528"/>
          </a:xfrm>
          <a:prstGeom prst="rect">
            <a:avLst/>
          </a:prstGeom>
        </p:spPr>
      </p:pic>
      <p:sp>
        <p:nvSpPr>
          <p:cNvPr id="19" name="Rectángulo 72">
            <a:extLst>
              <a:ext uri="{FF2B5EF4-FFF2-40B4-BE49-F238E27FC236}">
                <a16:creationId xmlns:a16="http://schemas.microsoft.com/office/drawing/2014/main" id="{74DBB2B5-28A3-4E43-B1CB-3C5BFA60D857}"/>
              </a:ext>
            </a:extLst>
          </p:cNvPr>
          <p:cNvSpPr/>
          <p:nvPr/>
        </p:nvSpPr>
        <p:spPr>
          <a:xfrm flipH="1">
            <a:off x="-1245482" y="11546962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018032-6BAD-42F3-8A32-1EFD920E384C}"/>
              </a:ext>
            </a:extLst>
          </p:cNvPr>
          <p:cNvSpPr txBox="1"/>
          <p:nvPr/>
        </p:nvSpPr>
        <p:spPr>
          <a:xfrm>
            <a:off x="3155656" y="211375"/>
            <a:ext cx="5710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TARIFARIO DE TASAS DE INTERÉS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Y COMISIONES POR SERVICIOS 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highlight>
                  <a:srgbClr val="82B926"/>
                </a:highlight>
                <a:latin typeface="Gilroy-Bold" panose="00000800000000000000" pitchFamily="2" charset="0"/>
              </a:rPr>
              <a:t>Vigencia: 16/04/2026 </a:t>
            </a:r>
            <a:endParaRPr lang="es-BO" sz="1400" dirty="0">
              <a:solidFill>
                <a:srgbClr val="062787"/>
              </a:solidFill>
              <a:highlight>
                <a:srgbClr val="82B926"/>
              </a:highlight>
              <a:latin typeface="Gilroy-Bold" panose="000008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5006E11-CF1B-473E-81A8-4B9AF5242EFC}"/>
              </a:ext>
            </a:extLst>
          </p:cNvPr>
          <p:cNvSpPr txBox="1"/>
          <p:nvPr/>
        </p:nvSpPr>
        <p:spPr>
          <a:xfrm>
            <a:off x="237252" y="1959386"/>
            <a:ext cx="2918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062787"/>
                </a:solidFill>
                <a:highlight>
                  <a:srgbClr val="82B926"/>
                </a:highlight>
                <a:latin typeface="Gilroy-Black" panose="00000A00000000000000" pitchFamily="2" charset="0"/>
              </a:defRPr>
            </a:lvl1pPr>
          </a:lstStyle>
          <a:p>
            <a:r>
              <a:rPr lang="es-BO" b="1" dirty="0"/>
              <a:t>1. TASAS DE CRÉDITO</a:t>
            </a: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FF1B9362-44B6-464D-9FBD-F3B2B4E4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9218" y="11633281"/>
            <a:ext cx="2055257" cy="648435"/>
          </a:xfrm>
        </p:spPr>
        <p:txBody>
          <a:bodyPr/>
          <a:lstStyle/>
          <a:p>
            <a:fld id="{566257A8-7B4B-4125-9D3E-E43EE818C28A}" type="slidenum">
              <a:rPr lang="es-BO" sz="1600" smtClean="0">
                <a:solidFill>
                  <a:schemeClr val="bg1"/>
                </a:solidFill>
                <a:latin typeface="Gilroy-Bold" panose="00000800000000000000" pitchFamily="2" charset="0"/>
              </a:rPr>
              <a:pPr/>
              <a:t>3</a:t>
            </a:fld>
            <a:endParaRPr lang="es-BO" sz="16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7A974E3-1F11-48FF-B87D-8AB3B55F33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759338"/>
              </p:ext>
            </p:extLst>
          </p:nvPr>
        </p:nvGraphicFramePr>
        <p:xfrm>
          <a:off x="347347" y="2887599"/>
          <a:ext cx="8163607" cy="4135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Worksheet" r:id="rId4" imgW="13350240" imgH="6758877" progId="Excel.Sheet.8">
                  <p:embed/>
                </p:oleObj>
              </mc:Choice>
              <mc:Fallback>
                <p:oleObj name="Worksheet" r:id="rId4" imgW="13350240" imgH="675887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7347" y="2887599"/>
                        <a:ext cx="8163607" cy="4135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48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F1074BB-3582-490E-BE43-7ECF2F915B3B}"/>
              </a:ext>
            </a:extLst>
          </p:cNvPr>
          <p:cNvSpPr txBox="1"/>
          <p:nvPr/>
        </p:nvSpPr>
        <p:spPr>
          <a:xfrm>
            <a:off x="319835" y="1959386"/>
            <a:ext cx="5473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62787"/>
                </a:solidFill>
                <a:latin typeface="Gilroy-Black" panose="00000A00000000000000" pitchFamily="2" charset="0"/>
              </a:rPr>
              <a:t>2. TARIFARIO – TASAS DE INTERÉS PASIVAS</a:t>
            </a:r>
            <a:endParaRPr lang="es-BO" sz="2000" b="1" dirty="0">
              <a:solidFill>
                <a:srgbClr val="062787"/>
              </a:solidFill>
              <a:latin typeface="Gilroy-Black" panose="00000A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83E844-758A-4AE3-B382-4819B7CD22E7}"/>
              </a:ext>
            </a:extLst>
          </p:cNvPr>
          <p:cNvSpPr txBox="1"/>
          <p:nvPr/>
        </p:nvSpPr>
        <p:spPr>
          <a:xfrm>
            <a:off x="3155656" y="211375"/>
            <a:ext cx="5710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TARIFARIO DE TASAS DE INTERÉS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Y COMISIONES POR SERVICIOS 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highlight>
                  <a:srgbClr val="82B926"/>
                </a:highlight>
                <a:latin typeface="Gilroy-Bold" panose="00000800000000000000" pitchFamily="2" charset="0"/>
              </a:rPr>
              <a:t>Vigencia: 16/04/2026 </a:t>
            </a:r>
            <a:endParaRPr lang="es-BO" sz="1400" dirty="0">
              <a:solidFill>
                <a:srgbClr val="062787"/>
              </a:solidFill>
              <a:highlight>
                <a:srgbClr val="82B926"/>
              </a:highlight>
              <a:latin typeface="Gilroy-Bold" panose="000008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262302E-8EC2-4AE3-A5E5-F8E3BA82C27A}"/>
              </a:ext>
            </a:extLst>
          </p:cNvPr>
          <p:cNvSpPr txBox="1"/>
          <p:nvPr/>
        </p:nvSpPr>
        <p:spPr>
          <a:xfrm>
            <a:off x="2480905" y="2608411"/>
            <a:ext cx="41726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-Black" panose="00000A00000000000000" pitchFamily="2" charset="0"/>
              </a:rPr>
              <a:t>2.1 CUENTA DE CAJA DE AHORRO M/E</a:t>
            </a:r>
            <a:endParaRPr lang="es-BO" sz="1600" dirty="0">
              <a:solidFill>
                <a:schemeClr val="tx1">
                  <a:lumMod val="85000"/>
                  <a:lumOff val="15000"/>
                </a:schemeClr>
              </a:solidFill>
              <a:latin typeface="Gilroy-Black" panose="00000A00000000000000" pitchFamily="2" charset="0"/>
            </a:endParaRPr>
          </a:p>
        </p:txBody>
      </p:sp>
      <p:sp>
        <p:nvSpPr>
          <p:cNvPr id="10" name="Rectángulo 72">
            <a:extLst>
              <a:ext uri="{FF2B5EF4-FFF2-40B4-BE49-F238E27FC236}">
                <a16:creationId xmlns:a16="http://schemas.microsoft.com/office/drawing/2014/main" id="{3D99FCFC-2C2E-41C1-8692-0EE6D57230EE}"/>
              </a:ext>
            </a:extLst>
          </p:cNvPr>
          <p:cNvSpPr/>
          <p:nvPr/>
        </p:nvSpPr>
        <p:spPr>
          <a:xfrm>
            <a:off x="1" y="11257744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20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E458987-B59B-40D3-BB2E-1737CA514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" y="11475965"/>
            <a:ext cx="3041639" cy="644528"/>
          </a:xfrm>
          <a:prstGeom prst="rect">
            <a:avLst/>
          </a:prstGeom>
        </p:spPr>
      </p:pic>
      <p:sp>
        <p:nvSpPr>
          <p:cNvPr id="13" name="Rectángulo 72">
            <a:extLst>
              <a:ext uri="{FF2B5EF4-FFF2-40B4-BE49-F238E27FC236}">
                <a16:creationId xmlns:a16="http://schemas.microsoft.com/office/drawing/2014/main" id="{4F197B54-645D-43C3-921C-BD85C74F9612}"/>
              </a:ext>
            </a:extLst>
          </p:cNvPr>
          <p:cNvSpPr/>
          <p:nvPr/>
        </p:nvSpPr>
        <p:spPr>
          <a:xfrm flipH="1">
            <a:off x="-1245482" y="11546962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5" name="Marcador de número de diapositiva 17">
            <a:extLst>
              <a:ext uri="{FF2B5EF4-FFF2-40B4-BE49-F238E27FC236}">
                <a16:creationId xmlns:a16="http://schemas.microsoft.com/office/drawing/2014/main" id="{B19CCC33-AE7B-4A56-874D-B7728D22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9218" y="11633281"/>
            <a:ext cx="2055257" cy="648435"/>
          </a:xfrm>
        </p:spPr>
        <p:txBody>
          <a:bodyPr/>
          <a:lstStyle/>
          <a:p>
            <a:fld id="{566257A8-7B4B-4125-9D3E-E43EE818C28A}" type="slidenum">
              <a:rPr lang="es-BO" sz="1600" smtClean="0">
                <a:solidFill>
                  <a:schemeClr val="bg1"/>
                </a:solidFill>
                <a:latin typeface="Gilroy-Bold" panose="00000800000000000000" pitchFamily="2" charset="0"/>
              </a:rPr>
              <a:pPr/>
              <a:t>4</a:t>
            </a:fld>
            <a:endParaRPr lang="es-BO" sz="16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BF539B6-FC6E-445B-ACFC-284C580B2B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042876"/>
              </p:ext>
            </p:extLst>
          </p:nvPr>
        </p:nvGraphicFramePr>
        <p:xfrm>
          <a:off x="319835" y="3368843"/>
          <a:ext cx="8308776" cy="1873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Worksheet" r:id="rId4" imgW="10302098" imgH="2316590" progId="Excel.Sheet.8">
                  <p:embed/>
                </p:oleObj>
              </mc:Choice>
              <mc:Fallback>
                <p:oleObj name="Worksheet" r:id="rId4" imgW="10302098" imgH="231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835" y="3368843"/>
                        <a:ext cx="8308776" cy="1873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10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3C5BD4-B5AC-418E-8D86-CC014A5A3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2" y="234562"/>
            <a:ext cx="2359742" cy="5000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83E844-758A-4AE3-B382-4819B7CD22E7}"/>
              </a:ext>
            </a:extLst>
          </p:cNvPr>
          <p:cNvSpPr txBox="1"/>
          <p:nvPr/>
        </p:nvSpPr>
        <p:spPr>
          <a:xfrm>
            <a:off x="3155656" y="211375"/>
            <a:ext cx="5710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TARIFARIO DE TASAS DE INTERÉS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Y COMISIONES POR SERVICIOS 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highlight>
                  <a:srgbClr val="82B926"/>
                </a:highlight>
                <a:latin typeface="Gilroy-Bold" panose="00000800000000000000" pitchFamily="2" charset="0"/>
              </a:rPr>
              <a:t>Vigencia: 16/04/2026 </a:t>
            </a:r>
            <a:endParaRPr lang="es-BO" sz="1400" dirty="0">
              <a:solidFill>
                <a:srgbClr val="062787"/>
              </a:solidFill>
              <a:highlight>
                <a:srgbClr val="82B926"/>
              </a:highlight>
              <a:latin typeface="Gilroy-Bold" panose="000008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A53C9F-E32E-462C-89FC-A802113B9AFE}"/>
              </a:ext>
            </a:extLst>
          </p:cNvPr>
          <p:cNvSpPr txBox="1"/>
          <p:nvPr/>
        </p:nvSpPr>
        <p:spPr>
          <a:xfrm>
            <a:off x="2480905" y="2608411"/>
            <a:ext cx="41726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Gilroy-Black" panose="00000A00000000000000" pitchFamily="2" charset="0"/>
              </a:rPr>
              <a:t>2.2 CUENTA DE CAJA DE AHORRO M/N</a:t>
            </a:r>
            <a:endParaRPr lang="es-BO" sz="1600" dirty="0">
              <a:solidFill>
                <a:schemeClr val="tx1">
                  <a:lumMod val="85000"/>
                  <a:lumOff val="15000"/>
                </a:schemeClr>
              </a:solidFill>
              <a:latin typeface="Gilroy-Black" panose="00000A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A51EE8-FAEB-46A8-9865-09056DC8388C}"/>
              </a:ext>
            </a:extLst>
          </p:cNvPr>
          <p:cNvSpPr txBox="1"/>
          <p:nvPr/>
        </p:nvSpPr>
        <p:spPr>
          <a:xfrm>
            <a:off x="319835" y="1959386"/>
            <a:ext cx="5473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62787"/>
                </a:solidFill>
                <a:latin typeface="Gilroy-Black" panose="00000A00000000000000" pitchFamily="2" charset="0"/>
              </a:rPr>
              <a:t>2. </a:t>
            </a:r>
            <a:r>
              <a:rPr lang="es-ES" sz="2000" b="1" dirty="0">
                <a:solidFill>
                  <a:srgbClr val="062787"/>
                </a:solidFill>
                <a:latin typeface="Gilroy-Black" panose="00000A00000000000000" pitchFamily="2" charset="0"/>
              </a:rPr>
              <a:t>TARIFARIO</a:t>
            </a:r>
            <a:r>
              <a:rPr lang="es-ES" sz="2000" dirty="0">
                <a:solidFill>
                  <a:srgbClr val="062787"/>
                </a:solidFill>
                <a:latin typeface="Gilroy-Black" panose="00000A00000000000000" pitchFamily="2" charset="0"/>
              </a:rPr>
              <a:t> – TASAS DE INTERÉS PASIVAS</a:t>
            </a:r>
            <a:endParaRPr lang="es-BO" sz="2000" dirty="0">
              <a:solidFill>
                <a:srgbClr val="062787"/>
              </a:solidFill>
              <a:latin typeface="Gilroy-Black" panose="00000A00000000000000" pitchFamily="2" charset="0"/>
            </a:endParaRPr>
          </a:p>
        </p:txBody>
      </p:sp>
      <p:sp>
        <p:nvSpPr>
          <p:cNvPr id="10" name="Rectángulo 72">
            <a:extLst>
              <a:ext uri="{FF2B5EF4-FFF2-40B4-BE49-F238E27FC236}">
                <a16:creationId xmlns:a16="http://schemas.microsoft.com/office/drawing/2014/main" id="{6EB1C5D8-95C3-41E5-BC2C-EE45B35AB3C7}"/>
              </a:ext>
            </a:extLst>
          </p:cNvPr>
          <p:cNvSpPr/>
          <p:nvPr/>
        </p:nvSpPr>
        <p:spPr>
          <a:xfrm>
            <a:off x="1" y="11257744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20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94E8674-537A-4ACC-A0FD-ADDCA0D9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" y="11475965"/>
            <a:ext cx="3041639" cy="644528"/>
          </a:xfrm>
          <a:prstGeom prst="rect">
            <a:avLst/>
          </a:prstGeom>
        </p:spPr>
      </p:pic>
      <p:sp>
        <p:nvSpPr>
          <p:cNvPr id="12" name="Rectángulo 72">
            <a:extLst>
              <a:ext uri="{FF2B5EF4-FFF2-40B4-BE49-F238E27FC236}">
                <a16:creationId xmlns:a16="http://schemas.microsoft.com/office/drawing/2014/main" id="{4846941A-FDA6-48B4-90E6-78895B9C7276}"/>
              </a:ext>
            </a:extLst>
          </p:cNvPr>
          <p:cNvSpPr/>
          <p:nvPr/>
        </p:nvSpPr>
        <p:spPr>
          <a:xfrm flipH="1">
            <a:off x="-1245482" y="11546962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3" name="Marcador de número de diapositiva 17">
            <a:extLst>
              <a:ext uri="{FF2B5EF4-FFF2-40B4-BE49-F238E27FC236}">
                <a16:creationId xmlns:a16="http://schemas.microsoft.com/office/drawing/2014/main" id="{81A86E1F-EDEA-46EE-A62B-97982B100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9218" y="11633281"/>
            <a:ext cx="2055257" cy="648435"/>
          </a:xfrm>
        </p:spPr>
        <p:txBody>
          <a:bodyPr/>
          <a:lstStyle/>
          <a:p>
            <a:fld id="{566257A8-7B4B-4125-9D3E-E43EE818C28A}" type="slidenum">
              <a:rPr lang="es-BO" sz="1600" smtClean="0">
                <a:solidFill>
                  <a:schemeClr val="bg1"/>
                </a:solidFill>
                <a:latin typeface="Gilroy-Bold" panose="00000800000000000000" pitchFamily="2" charset="0"/>
              </a:rPr>
              <a:pPr/>
              <a:t>5</a:t>
            </a:fld>
            <a:endParaRPr lang="es-BO" sz="16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4BCA05A-A95E-420E-BCD4-5FE0E44D4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786846"/>
              </p:ext>
            </p:extLst>
          </p:nvPr>
        </p:nvGraphicFramePr>
        <p:xfrm>
          <a:off x="601663" y="2873375"/>
          <a:ext cx="7879054" cy="638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Worksheet" r:id="rId4" imgW="7932314" imgH="6431390" progId="Excel.Sheet.8">
                  <p:embed/>
                </p:oleObj>
              </mc:Choice>
              <mc:Fallback>
                <p:oleObj name="Worksheet" r:id="rId4" imgW="7932314" imgH="64313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663" y="2873375"/>
                        <a:ext cx="7879054" cy="6387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13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3C5BD4-B5AC-418E-8D86-CC014A5A3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2" y="234562"/>
            <a:ext cx="2359742" cy="5000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83E844-758A-4AE3-B382-4819B7CD22E7}"/>
              </a:ext>
            </a:extLst>
          </p:cNvPr>
          <p:cNvSpPr txBox="1"/>
          <p:nvPr/>
        </p:nvSpPr>
        <p:spPr>
          <a:xfrm>
            <a:off x="3155656" y="211375"/>
            <a:ext cx="5710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TARIFARIO DE TASAS DE INTERÉS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Y COMISIONES POR SERVICIOS 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highlight>
                  <a:srgbClr val="82B926"/>
                </a:highlight>
                <a:latin typeface="Gilroy-Bold" panose="00000800000000000000" pitchFamily="2" charset="0"/>
              </a:rPr>
              <a:t>Vigencia: 16/04/2026 </a:t>
            </a:r>
            <a:endParaRPr lang="es-BO" sz="1400" dirty="0">
              <a:solidFill>
                <a:srgbClr val="062787"/>
              </a:solidFill>
              <a:highlight>
                <a:srgbClr val="82B926"/>
              </a:highlight>
              <a:latin typeface="Gilroy-Bold" panose="00000800000000000000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7669E6C-ECF0-4FEA-BB5B-869B98BE6AB0}"/>
              </a:ext>
            </a:extLst>
          </p:cNvPr>
          <p:cNvSpPr txBox="1"/>
          <p:nvPr/>
        </p:nvSpPr>
        <p:spPr>
          <a:xfrm>
            <a:off x="418988" y="1778532"/>
            <a:ext cx="5473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62787"/>
                </a:solidFill>
                <a:latin typeface="Gilroy-Black" panose="00000A00000000000000" pitchFamily="2" charset="0"/>
              </a:rPr>
              <a:t>3. TARIFARIO – CUENTAS CORRIENTES</a:t>
            </a:r>
            <a:endParaRPr lang="es-BO" sz="2000" b="1" dirty="0">
              <a:solidFill>
                <a:srgbClr val="062787"/>
              </a:solidFill>
              <a:latin typeface="Gilroy-Black" panose="00000A00000000000000" pitchFamily="2" charset="0"/>
            </a:endParaRPr>
          </a:p>
        </p:txBody>
      </p:sp>
      <p:sp>
        <p:nvSpPr>
          <p:cNvPr id="13" name="Rectángulo 72">
            <a:extLst>
              <a:ext uri="{FF2B5EF4-FFF2-40B4-BE49-F238E27FC236}">
                <a16:creationId xmlns:a16="http://schemas.microsoft.com/office/drawing/2014/main" id="{809DD056-20A4-442E-8FCB-1933417B860B}"/>
              </a:ext>
            </a:extLst>
          </p:cNvPr>
          <p:cNvSpPr/>
          <p:nvPr/>
        </p:nvSpPr>
        <p:spPr>
          <a:xfrm>
            <a:off x="1" y="11257744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20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DD57BD1-F903-4DCC-A580-046999318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" y="11475965"/>
            <a:ext cx="3041639" cy="644528"/>
          </a:xfrm>
          <a:prstGeom prst="rect">
            <a:avLst/>
          </a:prstGeom>
        </p:spPr>
      </p:pic>
      <p:sp>
        <p:nvSpPr>
          <p:cNvPr id="16" name="Rectángulo 72">
            <a:extLst>
              <a:ext uri="{FF2B5EF4-FFF2-40B4-BE49-F238E27FC236}">
                <a16:creationId xmlns:a16="http://schemas.microsoft.com/office/drawing/2014/main" id="{03ECA059-F3C5-4344-B663-1DE3E16C6A3F}"/>
              </a:ext>
            </a:extLst>
          </p:cNvPr>
          <p:cNvSpPr/>
          <p:nvPr/>
        </p:nvSpPr>
        <p:spPr>
          <a:xfrm flipH="1">
            <a:off x="-1245482" y="11546962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7" name="Marcador de número de diapositiva 17">
            <a:extLst>
              <a:ext uri="{FF2B5EF4-FFF2-40B4-BE49-F238E27FC236}">
                <a16:creationId xmlns:a16="http://schemas.microsoft.com/office/drawing/2014/main" id="{BCC77A3D-6C91-4448-913E-1255FFE0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9218" y="11633281"/>
            <a:ext cx="2055257" cy="648435"/>
          </a:xfrm>
        </p:spPr>
        <p:txBody>
          <a:bodyPr/>
          <a:lstStyle/>
          <a:p>
            <a:fld id="{566257A8-7B4B-4125-9D3E-E43EE818C28A}" type="slidenum">
              <a:rPr lang="es-BO" sz="1600" smtClean="0">
                <a:solidFill>
                  <a:schemeClr val="bg1"/>
                </a:solidFill>
                <a:latin typeface="Gilroy-Bold" panose="00000800000000000000" pitchFamily="2" charset="0"/>
              </a:rPr>
              <a:pPr/>
              <a:t>6</a:t>
            </a:fld>
            <a:endParaRPr lang="es-BO" sz="16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A906037-B792-4C6F-8A41-EB3073CC1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079145"/>
              </p:ext>
            </p:extLst>
          </p:nvPr>
        </p:nvGraphicFramePr>
        <p:xfrm>
          <a:off x="371362" y="2613482"/>
          <a:ext cx="8323751" cy="1592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Worksheet" r:id="rId4" imgW="5616117" imgH="1074514" progId="Excel.Sheet.8">
                  <p:embed/>
                </p:oleObj>
              </mc:Choice>
              <mc:Fallback>
                <p:oleObj name="Worksheet" r:id="rId4" imgW="5616117" imgH="107451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1362" y="2613482"/>
                        <a:ext cx="8323751" cy="1592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119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3C5BD4-B5AC-418E-8D86-CC014A5A3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2" y="234562"/>
            <a:ext cx="2359742" cy="5000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83E844-758A-4AE3-B382-4819B7CD22E7}"/>
              </a:ext>
            </a:extLst>
          </p:cNvPr>
          <p:cNvSpPr txBox="1"/>
          <p:nvPr/>
        </p:nvSpPr>
        <p:spPr>
          <a:xfrm>
            <a:off x="3155656" y="211375"/>
            <a:ext cx="5710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TARIFARIO DE TASAS DE INTERÉS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Y COMISIONES POR SERVICIOS 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highlight>
                  <a:srgbClr val="82B926"/>
                </a:highlight>
                <a:latin typeface="Gilroy-Bold" panose="00000800000000000000" pitchFamily="2" charset="0"/>
              </a:rPr>
              <a:t>Vigencia: 16/04/2026 </a:t>
            </a:r>
            <a:endParaRPr lang="es-BO" sz="1400" dirty="0">
              <a:solidFill>
                <a:srgbClr val="062787"/>
              </a:solidFill>
              <a:highlight>
                <a:srgbClr val="82B926"/>
              </a:highlight>
              <a:latin typeface="Gilroy-Bold" panose="000008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CE9B8E-B66F-43CD-9781-7E798FE52612}"/>
              </a:ext>
            </a:extLst>
          </p:cNvPr>
          <p:cNvSpPr txBox="1"/>
          <p:nvPr/>
        </p:nvSpPr>
        <p:spPr>
          <a:xfrm>
            <a:off x="319835" y="1959386"/>
            <a:ext cx="5473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62787"/>
                </a:solidFill>
                <a:latin typeface="Gilroy-Black" panose="00000A00000000000000" pitchFamily="2" charset="0"/>
              </a:rPr>
              <a:t>4. TARIFARIO – TASAS DE INTERÉS PASIVAS</a:t>
            </a:r>
            <a:endParaRPr lang="es-BO" sz="2000" b="1" dirty="0">
              <a:solidFill>
                <a:srgbClr val="062787"/>
              </a:solidFill>
              <a:latin typeface="Gilroy-Black" panose="00000A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A5F9C4-AAC7-479B-B828-2A7BF6895C12}"/>
              </a:ext>
            </a:extLst>
          </p:cNvPr>
          <p:cNvSpPr txBox="1"/>
          <p:nvPr/>
        </p:nvSpPr>
        <p:spPr>
          <a:xfrm>
            <a:off x="1828800" y="2540232"/>
            <a:ext cx="54768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Gilroy-Black" panose="00000A00000000000000" pitchFamily="2" charset="0"/>
              </a:defRPr>
            </a:lvl1pPr>
          </a:lstStyle>
          <a:p>
            <a:r>
              <a:rPr lang="es-ES" b="1" dirty="0"/>
              <a:t>4.1 DEPÓSITOS A PLAZO FIJO MONEDA NACIONAL</a:t>
            </a:r>
            <a:endParaRPr lang="es-BO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CADAE47-A2B3-4D71-9A66-C66D40090D8D}"/>
              </a:ext>
            </a:extLst>
          </p:cNvPr>
          <p:cNvSpPr txBox="1"/>
          <p:nvPr/>
        </p:nvSpPr>
        <p:spPr>
          <a:xfrm>
            <a:off x="482832" y="10258007"/>
            <a:ext cx="8278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Gilroy-Medium" panose="00000600000000000000" pitchFamily="2" charset="0"/>
              </a:rPr>
              <a:t>Monto de apertura mínima de Bs 500.-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>
                <a:latin typeface="Gilroy-Medium" panose="00000600000000000000" pitchFamily="2" charset="0"/>
              </a:rPr>
              <a:t>Aplicación de DS 2055 en vigencia a partir del 10/07/2014</a:t>
            </a:r>
            <a:endParaRPr lang="es-BO" sz="1600" dirty="0">
              <a:latin typeface="Gilroy-Medium" panose="00000600000000000000" pitchFamily="2" charset="0"/>
            </a:endParaRPr>
          </a:p>
        </p:txBody>
      </p:sp>
      <p:sp>
        <p:nvSpPr>
          <p:cNvPr id="11" name="Rectángulo 72">
            <a:extLst>
              <a:ext uri="{FF2B5EF4-FFF2-40B4-BE49-F238E27FC236}">
                <a16:creationId xmlns:a16="http://schemas.microsoft.com/office/drawing/2014/main" id="{3B0A93FF-76ED-49AD-95EF-FBDF87385CE6}"/>
              </a:ext>
            </a:extLst>
          </p:cNvPr>
          <p:cNvSpPr/>
          <p:nvPr/>
        </p:nvSpPr>
        <p:spPr>
          <a:xfrm>
            <a:off x="1" y="11257744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20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4A920EA-B59B-43A8-BEF6-2451FC66B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" y="11475965"/>
            <a:ext cx="3041639" cy="644528"/>
          </a:xfrm>
          <a:prstGeom prst="rect">
            <a:avLst/>
          </a:prstGeom>
        </p:spPr>
      </p:pic>
      <p:sp>
        <p:nvSpPr>
          <p:cNvPr id="14" name="Rectángulo 72">
            <a:extLst>
              <a:ext uri="{FF2B5EF4-FFF2-40B4-BE49-F238E27FC236}">
                <a16:creationId xmlns:a16="http://schemas.microsoft.com/office/drawing/2014/main" id="{6D9379DF-1757-4D4D-9639-A0EF66AA75E5}"/>
              </a:ext>
            </a:extLst>
          </p:cNvPr>
          <p:cNvSpPr/>
          <p:nvPr/>
        </p:nvSpPr>
        <p:spPr>
          <a:xfrm flipH="1">
            <a:off x="-1245482" y="11546962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6" name="Marcador de número de diapositiva 17">
            <a:extLst>
              <a:ext uri="{FF2B5EF4-FFF2-40B4-BE49-F238E27FC236}">
                <a16:creationId xmlns:a16="http://schemas.microsoft.com/office/drawing/2014/main" id="{7DA1FDAE-59B9-4370-9DBE-87D624F9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9218" y="11633281"/>
            <a:ext cx="2055257" cy="648435"/>
          </a:xfrm>
        </p:spPr>
        <p:txBody>
          <a:bodyPr/>
          <a:lstStyle/>
          <a:p>
            <a:fld id="{566257A8-7B4B-4125-9D3E-E43EE818C28A}" type="slidenum">
              <a:rPr lang="es-BO" sz="1600" smtClean="0">
                <a:solidFill>
                  <a:schemeClr val="bg1"/>
                </a:solidFill>
                <a:latin typeface="Gilroy-Bold" panose="00000800000000000000" pitchFamily="2" charset="0"/>
              </a:rPr>
              <a:pPr/>
              <a:t>7</a:t>
            </a:fld>
            <a:endParaRPr lang="es-BO" sz="16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E6FE93A-6297-4A77-B280-91984EEF9A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847574"/>
              </p:ext>
            </p:extLst>
          </p:nvPr>
        </p:nvGraphicFramePr>
        <p:xfrm>
          <a:off x="482833" y="2878787"/>
          <a:ext cx="7879772" cy="687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Worksheet" r:id="rId4" imgW="5455778" imgH="4762563" progId="Excel.Sheet.8">
                  <p:embed/>
                </p:oleObj>
              </mc:Choice>
              <mc:Fallback>
                <p:oleObj name="Worksheet" r:id="rId4" imgW="5455778" imgH="476256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833" y="2878787"/>
                        <a:ext cx="7879772" cy="6877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249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3C5BD4-B5AC-418E-8D86-CC014A5A3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2" y="234562"/>
            <a:ext cx="2359742" cy="5000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83E844-758A-4AE3-B382-4819B7CD22E7}"/>
              </a:ext>
            </a:extLst>
          </p:cNvPr>
          <p:cNvSpPr txBox="1"/>
          <p:nvPr/>
        </p:nvSpPr>
        <p:spPr>
          <a:xfrm>
            <a:off x="3155656" y="211375"/>
            <a:ext cx="5710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TARIFARIO DE TASAS DE INTERÉS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Y COMISIONES POR SERVICIOS 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highlight>
                  <a:srgbClr val="82B926"/>
                </a:highlight>
                <a:latin typeface="Gilroy-Bold" panose="00000800000000000000" pitchFamily="2" charset="0"/>
              </a:rPr>
              <a:t>Vigencia: 16/04/2026 </a:t>
            </a:r>
            <a:endParaRPr lang="es-BO" sz="1400" dirty="0">
              <a:solidFill>
                <a:srgbClr val="062787"/>
              </a:solidFill>
              <a:highlight>
                <a:srgbClr val="82B926"/>
              </a:highlight>
              <a:latin typeface="Gilroy-Bold" panose="000008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AB81EF-2F81-409E-B26D-C0AA498358F5}"/>
              </a:ext>
            </a:extLst>
          </p:cNvPr>
          <p:cNvSpPr txBox="1"/>
          <p:nvPr/>
        </p:nvSpPr>
        <p:spPr>
          <a:xfrm>
            <a:off x="319835" y="1959386"/>
            <a:ext cx="5473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62787"/>
                </a:solidFill>
                <a:latin typeface="Gilroy-Black" panose="00000A00000000000000" pitchFamily="2" charset="0"/>
              </a:rPr>
              <a:t>4. TARIFARIO – TASAS DE INTERÉS PASIVAS</a:t>
            </a:r>
            <a:endParaRPr lang="es-BO" sz="2000" b="1" dirty="0">
              <a:solidFill>
                <a:srgbClr val="062787"/>
              </a:solidFill>
              <a:latin typeface="Gilroy-Black" panose="00000A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A80BF6-7A33-4314-B584-B662EEA146DC}"/>
              </a:ext>
            </a:extLst>
          </p:cNvPr>
          <p:cNvSpPr txBox="1"/>
          <p:nvPr/>
        </p:nvSpPr>
        <p:spPr>
          <a:xfrm>
            <a:off x="1828800" y="2540232"/>
            <a:ext cx="54768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Gilroy-Black" panose="00000A00000000000000" pitchFamily="2" charset="0"/>
              </a:defRPr>
            </a:lvl1pPr>
          </a:lstStyle>
          <a:p>
            <a:r>
              <a:rPr lang="es-ES" b="1" dirty="0"/>
              <a:t>4.2 DEPÓSITOS A PLAZO FIJO MONEDA EXTRANJERA</a:t>
            </a:r>
            <a:endParaRPr lang="es-BO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501B28A-D2C7-44A4-8339-8BAF50530CA7}"/>
              </a:ext>
            </a:extLst>
          </p:cNvPr>
          <p:cNvSpPr txBox="1"/>
          <p:nvPr/>
        </p:nvSpPr>
        <p:spPr>
          <a:xfrm>
            <a:off x="1167200" y="10257277"/>
            <a:ext cx="54768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400" dirty="0">
                <a:latin typeface="Gilroy-Black" panose="00000A00000000000000" pitchFamily="2" charset="0"/>
              </a:rPr>
              <a:t>Monto de Apertura $</a:t>
            </a:r>
            <a:r>
              <a:rPr lang="pt-BR" sz="1400" dirty="0" err="1">
                <a:latin typeface="Gilroy-Black" panose="00000A00000000000000" pitchFamily="2" charset="0"/>
              </a:rPr>
              <a:t>us</a:t>
            </a:r>
            <a:r>
              <a:rPr lang="pt-BR" sz="1400" dirty="0">
                <a:latin typeface="Gilroy-Black" panose="00000A00000000000000" pitchFamily="2" charset="0"/>
              </a:rPr>
              <a:t> 100.-</a:t>
            </a:r>
            <a:endParaRPr lang="es-BO" sz="1400" dirty="0">
              <a:latin typeface="Gilroy-Black" panose="00000A00000000000000" pitchFamily="2" charset="0"/>
            </a:endParaRPr>
          </a:p>
        </p:txBody>
      </p:sp>
      <p:sp>
        <p:nvSpPr>
          <p:cNvPr id="11" name="Rectángulo 72">
            <a:extLst>
              <a:ext uri="{FF2B5EF4-FFF2-40B4-BE49-F238E27FC236}">
                <a16:creationId xmlns:a16="http://schemas.microsoft.com/office/drawing/2014/main" id="{4E51471C-91F4-47C5-AF05-24645A27DA51}"/>
              </a:ext>
            </a:extLst>
          </p:cNvPr>
          <p:cNvSpPr/>
          <p:nvPr/>
        </p:nvSpPr>
        <p:spPr>
          <a:xfrm>
            <a:off x="1" y="11257744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20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A674615-5183-434D-93EA-29887839A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" y="11475965"/>
            <a:ext cx="3041639" cy="644528"/>
          </a:xfrm>
          <a:prstGeom prst="rect">
            <a:avLst/>
          </a:prstGeom>
        </p:spPr>
      </p:pic>
      <p:sp>
        <p:nvSpPr>
          <p:cNvPr id="14" name="Rectángulo 72">
            <a:extLst>
              <a:ext uri="{FF2B5EF4-FFF2-40B4-BE49-F238E27FC236}">
                <a16:creationId xmlns:a16="http://schemas.microsoft.com/office/drawing/2014/main" id="{FEFAB047-5AF7-42A6-9992-871C484F31B2}"/>
              </a:ext>
            </a:extLst>
          </p:cNvPr>
          <p:cNvSpPr/>
          <p:nvPr/>
        </p:nvSpPr>
        <p:spPr>
          <a:xfrm flipH="1">
            <a:off x="-1245482" y="11546962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5" name="Marcador de número de diapositiva 17">
            <a:extLst>
              <a:ext uri="{FF2B5EF4-FFF2-40B4-BE49-F238E27FC236}">
                <a16:creationId xmlns:a16="http://schemas.microsoft.com/office/drawing/2014/main" id="{B9CE280C-7563-4801-9DFB-41815450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9218" y="11633281"/>
            <a:ext cx="2055257" cy="648435"/>
          </a:xfrm>
        </p:spPr>
        <p:txBody>
          <a:bodyPr/>
          <a:lstStyle/>
          <a:p>
            <a:fld id="{566257A8-7B4B-4125-9D3E-E43EE818C28A}" type="slidenum">
              <a:rPr lang="es-BO" sz="1600" smtClean="0">
                <a:solidFill>
                  <a:schemeClr val="bg1"/>
                </a:solidFill>
                <a:latin typeface="Gilroy-Bold" panose="00000800000000000000" pitchFamily="2" charset="0"/>
              </a:rPr>
              <a:pPr/>
              <a:t>8</a:t>
            </a:fld>
            <a:endParaRPr lang="es-BO" sz="16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675C1CF-2111-4618-8168-B75DFD8B7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929614"/>
              </p:ext>
            </p:extLst>
          </p:nvPr>
        </p:nvGraphicFramePr>
        <p:xfrm>
          <a:off x="537757" y="2979550"/>
          <a:ext cx="7759541" cy="665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Worksheet" r:id="rId4" imgW="5455778" imgH="4678570" progId="Excel.Sheet.8">
                  <p:embed/>
                </p:oleObj>
              </mc:Choice>
              <mc:Fallback>
                <p:oleObj name="Worksheet" r:id="rId4" imgW="5455778" imgH="46785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757" y="2979550"/>
                        <a:ext cx="7759541" cy="6653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10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3C5BD4-B5AC-418E-8D86-CC014A5A3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2" y="234562"/>
            <a:ext cx="2359742" cy="50003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83E844-758A-4AE3-B382-4819B7CD22E7}"/>
              </a:ext>
            </a:extLst>
          </p:cNvPr>
          <p:cNvSpPr txBox="1"/>
          <p:nvPr/>
        </p:nvSpPr>
        <p:spPr>
          <a:xfrm>
            <a:off x="3155656" y="211375"/>
            <a:ext cx="57106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TARIFARIO DE TASAS DE INTERÉS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latin typeface="Gilroy-Black" panose="00000A00000000000000" pitchFamily="2" charset="0"/>
              </a:rPr>
              <a:t>Y COMISIONES POR SERVICIOS </a:t>
            </a:r>
          </a:p>
          <a:p>
            <a:pPr algn="r"/>
            <a:r>
              <a:rPr lang="es-ES" sz="1400" dirty="0">
                <a:solidFill>
                  <a:srgbClr val="062787"/>
                </a:solidFill>
                <a:highlight>
                  <a:srgbClr val="82B926"/>
                </a:highlight>
                <a:latin typeface="Gilroy-Bold" panose="00000800000000000000" pitchFamily="2" charset="0"/>
              </a:rPr>
              <a:t>Vigencia: 16/04/2026 </a:t>
            </a:r>
            <a:endParaRPr lang="es-BO" sz="1400" dirty="0">
              <a:solidFill>
                <a:srgbClr val="062787"/>
              </a:solidFill>
              <a:highlight>
                <a:srgbClr val="82B926"/>
              </a:highlight>
              <a:latin typeface="Gilroy-Bold" panose="000008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EE1F9D-1DAE-46F2-A303-975F390CA7E7}"/>
              </a:ext>
            </a:extLst>
          </p:cNvPr>
          <p:cNvSpPr txBox="1"/>
          <p:nvPr/>
        </p:nvSpPr>
        <p:spPr>
          <a:xfrm>
            <a:off x="319835" y="1959386"/>
            <a:ext cx="5473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62787"/>
                </a:solidFill>
                <a:latin typeface="Gilroy-Black" panose="00000A00000000000000" pitchFamily="2" charset="0"/>
              </a:rPr>
              <a:t>5. CUENTAS PROMOCIONALES</a:t>
            </a:r>
            <a:endParaRPr lang="es-BO" sz="2000" b="1" dirty="0">
              <a:solidFill>
                <a:srgbClr val="062787"/>
              </a:solidFill>
              <a:latin typeface="Gilroy-Black" panose="00000A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0843A5F-0095-4042-892E-CDEE4CE5E50F}"/>
              </a:ext>
            </a:extLst>
          </p:cNvPr>
          <p:cNvSpPr txBox="1"/>
          <p:nvPr/>
        </p:nvSpPr>
        <p:spPr>
          <a:xfrm>
            <a:off x="1828799" y="2540232"/>
            <a:ext cx="63841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Gilroy-Black" panose="00000A00000000000000" pitchFamily="2" charset="0"/>
              </a:defRPr>
            </a:lvl1pPr>
          </a:lstStyle>
          <a:p>
            <a:r>
              <a:rPr lang="es-ES" b="1" dirty="0"/>
              <a:t>5.1 DEPÓSITOS A PLAZO FIJO PROMOCIONAL – PERSONAS NATURALES </a:t>
            </a:r>
            <a:endParaRPr lang="es-BO" b="1" dirty="0"/>
          </a:p>
        </p:txBody>
      </p:sp>
      <p:sp>
        <p:nvSpPr>
          <p:cNvPr id="12" name="Rectángulo 72">
            <a:extLst>
              <a:ext uri="{FF2B5EF4-FFF2-40B4-BE49-F238E27FC236}">
                <a16:creationId xmlns:a16="http://schemas.microsoft.com/office/drawing/2014/main" id="{0D56B355-CC18-494F-98FC-D34807DF5F05}"/>
              </a:ext>
            </a:extLst>
          </p:cNvPr>
          <p:cNvSpPr/>
          <p:nvPr/>
        </p:nvSpPr>
        <p:spPr>
          <a:xfrm>
            <a:off x="1" y="11257744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202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DB9BEDB-4527-4074-B5D9-F44542785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2" y="11475965"/>
            <a:ext cx="3041639" cy="644528"/>
          </a:xfrm>
          <a:prstGeom prst="rect">
            <a:avLst/>
          </a:prstGeom>
        </p:spPr>
      </p:pic>
      <p:sp>
        <p:nvSpPr>
          <p:cNvPr id="14" name="Rectángulo 72">
            <a:extLst>
              <a:ext uri="{FF2B5EF4-FFF2-40B4-BE49-F238E27FC236}">
                <a16:creationId xmlns:a16="http://schemas.microsoft.com/office/drawing/2014/main" id="{B42BA9E7-81A9-4326-B984-8971D057DD67}"/>
              </a:ext>
            </a:extLst>
          </p:cNvPr>
          <p:cNvSpPr/>
          <p:nvPr/>
        </p:nvSpPr>
        <p:spPr>
          <a:xfrm flipH="1">
            <a:off x="-1245482" y="11546962"/>
            <a:ext cx="10697804" cy="1029071"/>
          </a:xfrm>
          <a:custGeom>
            <a:avLst/>
            <a:gdLst>
              <a:gd name="connsiteX0" fmla="*/ 0 w 9134475"/>
              <a:gd name="connsiteY0" fmla="*/ 0 h 882035"/>
              <a:gd name="connsiteX1" fmla="*/ 9134475 w 9134475"/>
              <a:gd name="connsiteY1" fmla="*/ 0 h 882035"/>
              <a:gd name="connsiteX2" fmla="*/ 9134475 w 9134475"/>
              <a:gd name="connsiteY2" fmla="*/ 882035 h 882035"/>
              <a:gd name="connsiteX3" fmla="*/ 0 w 9134475"/>
              <a:gd name="connsiteY3" fmla="*/ 882035 h 882035"/>
              <a:gd name="connsiteX4" fmla="*/ 0 w 9134475"/>
              <a:gd name="connsiteY4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9134475"/>
              <a:gd name="connsiteY0" fmla="*/ 0 h 882035"/>
              <a:gd name="connsiteX1" fmla="*/ 4807974 w 9134475"/>
              <a:gd name="connsiteY1" fmla="*/ 324464 h 882035"/>
              <a:gd name="connsiteX2" fmla="*/ 9134475 w 9134475"/>
              <a:gd name="connsiteY2" fmla="*/ 0 h 882035"/>
              <a:gd name="connsiteX3" fmla="*/ 9134475 w 9134475"/>
              <a:gd name="connsiteY3" fmla="*/ 882035 h 882035"/>
              <a:gd name="connsiteX4" fmla="*/ 0 w 9134475"/>
              <a:gd name="connsiteY4" fmla="*/ 882035 h 882035"/>
              <a:gd name="connsiteX5" fmla="*/ 0 w 9134475"/>
              <a:gd name="connsiteY5" fmla="*/ 0 h 882035"/>
              <a:gd name="connsiteX0" fmla="*/ 0 w 10697804"/>
              <a:gd name="connsiteY0" fmla="*/ 0 h 989550"/>
              <a:gd name="connsiteX1" fmla="*/ 4807974 w 10697804"/>
              <a:gd name="connsiteY1" fmla="*/ 324464 h 989550"/>
              <a:gd name="connsiteX2" fmla="*/ 10697804 w 10697804"/>
              <a:gd name="connsiteY2" fmla="*/ 943897 h 989550"/>
              <a:gd name="connsiteX3" fmla="*/ 9134475 w 10697804"/>
              <a:gd name="connsiteY3" fmla="*/ 882035 h 989550"/>
              <a:gd name="connsiteX4" fmla="*/ 0 w 10697804"/>
              <a:gd name="connsiteY4" fmla="*/ 882035 h 989550"/>
              <a:gd name="connsiteX5" fmla="*/ 0 w 10697804"/>
              <a:gd name="connsiteY5" fmla="*/ 0 h 989550"/>
              <a:gd name="connsiteX0" fmla="*/ 0 w 10697804"/>
              <a:gd name="connsiteY0" fmla="*/ 39521 h 1029071"/>
              <a:gd name="connsiteX1" fmla="*/ 4807974 w 10697804"/>
              <a:gd name="connsiteY1" fmla="*/ 363985 h 1029071"/>
              <a:gd name="connsiteX2" fmla="*/ 10697804 w 10697804"/>
              <a:gd name="connsiteY2" fmla="*/ 983418 h 1029071"/>
              <a:gd name="connsiteX3" fmla="*/ 9134475 w 10697804"/>
              <a:gd name="connsiteY3" fmla="*/ 921556 h 1029071"/>
              <a:gd name="connsiteX4" fmla="*/ 0 w 10697804"/>
              <a:gd name="connsiteY4" fmla="*/ 921556 h 1029071"/>
              <a:gd name="connsiteX5" fmla="*/ 0 w 10697804"/>
              <a:gd name="connsiteY5" fmla="*/ 39521 h 10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7804" h="1029071">
                <a:moveTo>
                  <a:pt x="0" y="39521"/>
                </a:moveTo>
                <a:cubicBezTo>
                  <a:pt x="1514168" y="39521"/>
                  <a:pt x="2585884" y="-166957"/>
                  <a:pt x="4807974" y="363985"/>
                </a:cubicBezTo>
                <a:cubicBezTo>
                  <a:pt x="9288309" y="1052243"/>
                  <a:pt x="9255637" y="1091573"/>
                  <a:pt x="10697804" y="983418"/>
                </a:cubicBezTo>
                <a:lnTo>
                  <a:pt x="9134475" y="921556"/>
                </a:lnTo>
                <a:lnTo>
                  <a:pt x="0" y="921556"/>
                </a:lnTo>
                <a:lnTo>
                  <a:pt x="0" y="39521"/>
                </a:lnTo>
                <a:close/>
              </a:path>
            </a:pathLst>
          </a:custGeom>
          <a:solidFill>
            <a:srgbClr val="82B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5" name="Marcador de número de diapositiva 17">
            <a:extLst>
              <a:ext uri="{FF2B5EF4-FFF2-40B4-BE49-F238E27FC236}">
                <a16:creationId xmlns:a16="http://schemas.microsoft.com/office/drawing/2014/main" id="{EC23DC3E-0679-4D31-8EF7-F37FEC9F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9218" y="11633281"/>
            <a:ext cx="2055257" cy="648435"/>
          </a:xfrm>
        </p:spPr>
        <p:txBody>
          <a:bodyPr/>
          <a:lstStyle/>
          <a:p>
            <a:fld id="{566257A8-7B4B-4125-9D3E-E43EE818C28A}" type="slidenum">
              <a:rPr lang="es-BO" sz="1600" smtClean="0">
                <a:solidFill>
                  <a:schemeClr val="bg1"/>
                </a:solidFill>
                <a:latin typeface="Gilroy-Bold" panose="00000800000000000000" pitchFamily="2" charset="0"/>
              </a:rPr>
              <a:pPr/>
              <a:t>9</a:t>
            </a:fld>
            <a:endParaRPr lang="es-BO" sz="1600" dirty="0">
              <a:solidFill>
                <a:schemeClr val="bg1"/>
              </a:solidFill>
              <a:latin typeface="Gilroy-Bold" panose="00000800000000000000" pitchFamily="2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3B86E26-93C4-43D9-9702-A803BE75B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675081"/>
              </p:ext>
            </p:extLst>
          </p:nvPr>
        </p:nvGraphicFramePr>
        <p:xfrm>
          <a:off x="282307" y="3462874"/>
          <a:ext cx="8380970" cy="2256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Worksheet" r:id="rId4" imgW="7642683" imgH="2057400" progId="Excel.Sheet.8">
                  <p:embed/>
                </p:oleObj>
              </mc:Choice>
              <mc:Fallback>
                <p:oleObj name="Worksheet" r:id="rId4" imgW="7642683" imgH="20574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307" y="3462874"/>
                        <a:ext cx="8380970" cy="2256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4833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6938</TotalTime>
  <Words>760</Words>
  <Application>Microsoft Office PowerPoint</Application>
  <PresentationFormat>Doble carta (432 x 279 mm)</PresentationFormat>
  <Paragraphs>156</Paragraphs>
  <Slides>16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Gilroy-Black</vt:lpstr>
      <vt:lpstr>Gilroy-Bold</vt:lpstr>
      <vt:lpstr>Gilroy-Medium</vt:lpstr>
      <vt:lpstr>Wingdings</vt:lpstr>
      <vt:lpstr>Tema de Office</vt:lpstr>
      <vt:lpstr>Worksheet</vt:lpstr>
      <vt:lpstr>Hoja de cálculo de Microsoft Excel 97-2003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mara castellon</dc:creator>
  <cp:lastModifiedBy>Ximena Edith Gajardo de Castellon</cp:lastModifiedBy>
  <cp:revision>76</cp:revision>
  <cp:lastPrinted>2026-04-22T19:11:58Z</cp:lastPrinted>
  <dcterms:created xsi:type="dcterms:W3CDTF">2025-10-08T01:56:49Z</dcterms:created>
  <dcterms:modified xsi:type="dcterms:W3CDTF">2026-07-09T15:39:41Z</dcterms:modified>
</cp:coreProperties>
</file>